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sldIdLst>
    <p:sldId id="256" r:id="rId2"/>
    <p:sldId id="274" r:id="rId3"/>
    <p:sldId id="262" r:id="rId4"/>
    <p:sldId id="258" r:id="rId5"/>
    <p:sldId id="259" r:id="rId6"/>
    <p:sldId id="264" r:id="rId7"/>
    <p:sldId id="267" r:id="rId8"/>
    <p:sldId id="268" r:id="rId9"/>
    <p:sldId id="269" r:id="rId10"/>
    <p:sldId id="270" r:id="rId11"/>
    <p:sldId id="272" r:id="rId12"/>
    <p:sldId id="260" r:id="rId13"/>
    <p:sldId id="263" r:id="rId14"/>
    <p:sldId id="261" r:id="rId15"/>
    <p:sldId id="275" r:id="rId16"/>
    <p:sldId id="273" r:id="rId17"/>
    <p:sldId id="265" r:id="rId18"/>
    <p:sldId id="27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79" d="100"/>
          <a:sy n="79" d="100"/>
        </p:scale>
        <p:origin x="120"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0CC9EB4B-5FF3-4425-9491-87639B1AD540}" type="datetimeFigureOut">
              <a:rPr lang="fr-FR" smtClean="0"/>
              <a:t>28/11/2025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484E7E3-A344-43BA-84D8-2FEAE446EED9}" type="slidenum">
              <a:rPr lang="fr-FR" smtClean="0"/>
              <a:t>‹N°›</a:t>
            </a:fld>
            <a:endParaRPr lang="fr-FR" dirty="0"/>
          </a:p>
        </p:txBody>
      </p:sp>
    </p:spTree>
    <p:extLst>
      <p:ext uri="{BB962C8B-B14F-4D97-AF65-F5344CB8AC3E}">
        <p14:creationId xmlns:p14="http://schemas.microsoft.com/office/powerpoint/2010/main" val="1972260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CC9EB4B-5FF3-4425-9491-87639B1AD540}" type="datetimeFigureOut">
              <a:rPr lang="fr-FR" smtClean="0"/>
              <a:t>28/11/2025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484E7E3-A344-43BA-84D8-2FEAE446EED9}" type="slidenum">
              <a:rPr lang="fr-FR" smtClean="0"/>
              <a:t>‹N°›</a:t>
            </a:fld>
            <a:endParaRPr lang="fr-FR" dirty="0"/>
          </a:p>
        </p:txBody>
      </p:sp>
    </p:spTree>
    <p:extLst>
      <p:ext uri="{BB962C8B-B14F-4D97-AF65-F5344CB8AC3E}">
        <p14:creationId xmlns:p14="http://schemas.microsoft.com/office/powerpoint/2010/main" val="944377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CC9EB4B-5FF3-4425-9491-87639B1AD540}" type="datetimeFigureOut">
              <a:rPr lang="fr-FR" smtClean="0"/>
              <a:t>28/11/2025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484E7E3-A344-43BA-84D8-2FEAE446EED9}" type="slidenum">
              <a:rPr lang="fr-FR" smtClean="0"/>
              <a:t>‹N°›</a:t>
            </a:fld>
            <a:endParaRPr lang="fr-FR"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86336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0CC9EB4B-5FF3-4425-9491-87639B1AD540}" type="datetimeFigureOut">
              <a:rPr lang="fr-FR" smtClean="0"/>
              <a:t>28/11/2025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484E7E3-A344-43BA-84D8-2FEAE446EED9}" type="slidenum">
              <a:rPr lang="fr-FR" smtClean="0"/>
              <a:t>‹N°›</a:t>
            </a:fld>
            <a:endParaRPr lang="fr-FR" dirty="0"/>
          </a:p>
        </p:txBody>
      </p:sp>
    </p:spTree>
    <p:extLst>
      <p:ext uri="{BB962C8B-B14F-4D97-AF65-F5344CB8AC3E}">
        <p14:creationId xmlns:p14="http://schemas.microsoft.com/office/powerpoint/2010/main" val="36257174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0CC9EB4B-5FF3-4425-9491-87639B1AD540}" type="datetimeFigureOut">
              <a:rPr lang="fr-FR" smtClean="0"/>
              <a:t>28/11/2025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484E7E3-A344-43BA-84D8-2FEAE446EED9}" type="slidenum">
              <a:rPr lang="fr-FR" smtClean="0"/>
              <a:t>‹N°›</a:t>
            </a:fld>
            <a:endParaRPr lang="fr-FR"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07872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0CC9EB4B-5FF3-4425-9491-87639B1AD540}" type="datetimeFigureOut">
              <a:rPr lang="fr-FR" smtClean="0"/>
              <a:t>28/11/2025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484E7E3-A344-43BA-84D8-2FEAE446EED9}" type="slidenum">
              <a:rPr lang="fr-FR" smtClean="0"/>
              <a:t>‹N°›</a:t>
            </a:fld>
            <a:endParaRPr lang="fr-FR" dirty="0"/>
          </a:p>
        </p:txBody>
      </p:sp>
    </p:spTree>
    <p:extLst>
      <p:ext uri="{BB962C8B-B14F-4D97-AF65-F5344CB8AC3E}">
        <p14:creationId xmlns:p14="http://schemas.microsoft.com/office/powerpoint/2010/main" val="42385867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CC9EB4B-5FF3-4425-9491-87639B1AD540}" type="datetimeFigureOut">
              <a:rPr lang="fr-FR" smtClean="0"/>
              <a:t>28/11/2025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484E7E3-A344-43BA-84D8-2FEAE446EED9}" type="slidenum">
              <a:rPr lang="fr-FR" smtClean="0"/>
              <a:t>‹N°›</a:t>
            </a:fld>
            <a:endParaRPr lang="fr-FR" dirty="0"/>
          </a:p>
        </p:txBody>
      </p:sp>
    </p:spTree>
    <p:extLst>
      <p:ext uri="{BB962C8B-B14F-4D97-AF65-F5344CB8AC3E}">
        <p14:creationId xmlns:p14="http://schemas.microsoft.com/office/powerpoint/2010/main" val="7089909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CC9EB4B-5FF3-4425-9491-87639B1AD540}" type="datetimeFigureOut">
              <a:rPr lang="fr-FR" smtClean="0"/>
              <a:t>28/11/2025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484E7E3-A344-43BA-84D8-2FEAE446EED9}" type="slidenum">
              <a:rPr lang="fr-FR" smtClean="0"/>
              <a:t>‹N°›</a:t>
            </a:fld>
            <a:endParaRPr lang="fr-FR" dirty="0"/>
          </a:p>
        </p:txBody>
      </p:sp>
    </p:spTree>
    <p:extLst>
      <p:ext uri="{BB962C8B-B14F-4D97-AF65-F5344CB8AC3E}">
        <p14:creationId xmlns:p14="http://schemas.microsoft.com/office/powerpoint/2010/main" val="3679610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CC9EB4B-5FF3-4425-9491-87639B1AD540}" type="datetimeFigureOut">
              <a:rPr lang="fr-FR" smtClean="0"/>
              <a:t>28/11/2025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484E7E3-A344-43BA-84D8-2FEAE446EED9}" type="slidenum">
              <a:rPr lang="fr-FR" smtClean="0"/>
              <a:t>‹N°›</a:t>
            </a:fld>
            <a:endParaRPr lang="fr-FR" dirty="0"/>
          </a:p>
        </p:txBody>
      </p:sp>
    </p:spTree>
    <p:extLst>
      <p:ext uri="{BB962C8B-B14F-4D97-AF65-F5344CB8AC3E}">
        <p14:creationId xmlns:p14="http://schemas.microsoft.com/office/powerpoint/2010/main" val="3573842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CC9EB4B-5FF3-4425-9491-87639B1AD540}" type="datetimeFigureOut">
              <a:rPr lang="fr-FR" smtClean="0"/>
              <a:t>28/11/2025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484E7E3-A344-43BA-84D8-2FEAE446EED9}" type="slidenum">
              <a:rPr lang="fr-FR" smtClean="0"/>
              <a:t>‹N°›</a:t>
            </a:fld>
            <a:endParaRPr lang="fr-FR" dirty="0"/>
          </a:p>
        </p:txBody>
      </p:sp>
    </p:spTree>
    <p:extLst>
      <p:ext uri="{BB962C8B-B14F-4D97-AF65-F5344CB8AC3E}">
        <p14:creationId xmlns:p14="http://schemas.microsoft.com/office/powerpoint/2010/main" val="728665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CC9EB4B-5FF3-4425-9491-87639B1AD540}" type="datetimeFigureOut">
              <a:rPr lang="fr-FR" smtClean="0"/>
              <a:t>28/11/2025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484E7E3-A344-43BA-84D8-2FEAE446EED9}" type="slidenum">
              <a:rPr lang="fr-FR" smtClean="0"/>
              <a:t>‹N°›</a:t>
            </a:fld>
            <a:endParaRPr lang="fr-FR" dirty="0"/>
          </a:p>
        </p:txBody>
      </p:sp>
    </p:spTree>
    <p:extLst>
      <p:ext uri="{BB962C8B-B14F-4D97-AF65-F5344CB8AC3E}">
        <p14:creationId xmlns:p14="http://schemas.microsoft.com/office/powerpoint/2010/main" val="1428581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CC9EB4B-5FF3-4425-9491-87639B1AD540}" type="datetimeFigureOut">
              <a:rPr lang="fr-FR" smtClean="0"/>
              <a:t>28/11/2025</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484E7E3-A344-43BA-84D8-2FEAE446EED9}" type="slidenum">
              <a:rPr lang="fr-FR" smtClean="0"/>
              <a:t>‹N°›</a:t>
            </a:fld>
            <a:endParaRPr lang="fr-FR" dirty="0"/>
          </a:p>
        </p:txBody>
      </p:sp>
    </p:spTree>
    <p:extLst>
      <p:ext uri="{BB962C8B-B14F-4D97-AF65-F5344CB8AC3E}">
        <p14:creationId xmlns:p14="http://schemas.microsoft.com/office/powerpoint/2010/main" val="245189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0CC9EB4B-5FF3-4425-9491-87639B1AD540}" type="datetimeFigureOut">
              <a:rPr lang="fr-FR" smtClean="0"/>
              <a:t>28/11/2025</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484E7E3-A344-43BA-84D8-2FEAE446EED9}" type="slidenum">
              <a:rPr lang="fr-FR" smtClean="0"/>
              <a:t>‹N°›</a:t>
            </a:fld>
            <a:endParaRPr lang="fr-FR" dirty="0"/>
          </a:p>
        </p:txBody>
      </p:sp>
    </p:spTree>
    <p:extLst>
      <p:ext uri="{BB962C8B-B14F-4D97-AF65-F5344CB8AC3E}">
        <p14:creationId xmlns:p14="http://schemas.microsoft.com/office/powerpoint/2010/main" val="4197317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C9EB4B-5FF3-4425-9491-87639B1AD540}" type="datetimeFigureOut">
              <a:rPr lang="fr-FR" smtClean="0"/>
              <a:t>28/11/2025</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484E7E3-A344-43BA-84D8-2FEAE446EED9}" type="slidenum">
              <a:rPr lang="fr-FR" smtClean="0"/>
              <a:t>‹N°›</a:t>
            </a:fld>
            <a:endParaRPr lang="fr-FR" dirty="0"/>
          </a:p>
        </p:txBody>
      </p:sp>
    </p:spTree>
    <p:extLst>
      <p:ext uri="{BB962C8B-B14F-4D97-AF65-F5344CB8AC3E}">
        <p14:creationId xmlns:p14="http://schemas.microsoft.com/office/powerpoint/2010/main" val="132481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CC9EB4B-5FF3-4425-9491-87639B1AD540}" type="datetimeFigureOut">
              <a:rPr lang="fr-FR" smtClean="0"/>
              <a:t>28/11/2025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484E7E3-A344-43BA-84D8-2FEAE446EED9}" type="slidenum">
              <a:rPr lang="fr-FR" smtClean="0"/>
              <a:t>‹N°›</a:t>
            </a:fld>
            <a:endParaRPr lang="fr-FR" dirty="0"/>
          </a:p>
        </p:txBody>
      </p:sp>
    </p:spTree>
    <p:extLst>
      <p:ext uri="{BB962C8B-B14F-4D97-AF65-F5344CB8AC3E}">
        <p14:creationId xmlns:p14="http://schemas.microsoft.com/office/powerpoint/2010/main" val="3979108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CC9EB4B-5FF3-4425-9491-87639B1AD540}" type="datetimeFigureOut">
              <a:rPr lang="fr-FR" smtClean="0"/>
              <a:t>28/11/2025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484E7E3-A344-43BA-84D8-2FEAE446EED9}" type="slidenum">
              <a:rPr lang="fr-FR" smtClean="0"/>
              <a:t>‹N°›</a:t>
            </a:fld>
            <a:endParaRPr lang="fr-FR" dirty="0"/>
          </a:p>
        </p:txBody>
      </p:sp>
    </p:spTree>
    <p:extLst>
      <p:ext uri="{BB962C8B-B14F-4D97-AF65-F5344CB8AC3E}">
        <p14:creationId xmlns:p14="http://schemas.microsoft.com/office/powerpoint/2010/main" val="4248708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CC9EB4B-5FF3-4425-9491-87639B1AD540}" type="datetimeFigureOut">
              <a:rPr lang="fr-FR" smtClean="0"/>
              <a:t>28/11/2025</a:t>
            </a:fld>
            <a:endParaRPr lang="fr-FR"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484E7E3-A344-43BA-84D8-2FEAE446EED9}" type="slidenum">
              <a:rPr lang="fr-FR" smtClean="0"/>
              <a:t>‹N°›</a:t>
            </a:fld>
            <a:endParaRPr lang="fr-FR" dirty="0"/>
          </a:p>
        </p:txBody>
      </p:sp>
    </p:spTree>
    <p:extLst>
      <p:ext uri="{BB962C8B-B14F-4D97-AF65-F5344CB8AC3E}">
        <p14:creationId xmlns:p14="http://schemas.microsoft.com/office/powerpoint/2010/main" val="3024727851"/>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 id="2147483924" r:id="rId12"/>
    <p:sldLayoutId id="2147483925" r:id="rId13"/>
    <p:sldLayoutId id="2147483926" r:id="rId14"/>
    <p:sldLayoutId id="2147483927" r:id="rId15"/>
    <p:sldLayoutId id="2147483928"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fr.wikipedia.org/wiki/Suite_des_protocoles_Internet" TargetMode="External"/><Relationship Id="rId13" Type="http://schemas.openxmlformats.org/officeDocument/2006/relationships/hyperlink" Target="https://fr.wikipedia.org/wiki/Streaming" TargetMode="External"/><Relationship Id="rId18" Type="http://schemas.openxmlformats.org/officeDocument/2006/relationships/hyperlink" Target="https://fr.wikipedia.org/wiki/Communication_%C3%A9lectronique" TargetMode="External"/><Relationship Id="rId26" Type="http://schemas.openxmlformats.org/officeDocument/2006/relationships/hyperlink" Target="https://fr.wikipedia.org/wiki/General_Packet_Radio_Service" TargetMode="External"/><Relationship Id="rId3" Type="http://schemas.openxmlformats.org/officeDocument/2006/relationships/hyperlink" Target="https://fr.wikipedia.org/wiki/R%C3%A9seau_informatique" TargetMode="External"/><Relationship Id="rId21" Type="http://schemas.openxmlformats.org/officeDocument/2006/relationships/hyperlink" Target="https://fr.wikipedia.org/wiki/ADSL" TargetMode="External"/><Relationship Id="rId7" Type="http://schemas.openxmlformats.org/officeDocument/2006/relationships/hyperlink" Target="https://fr.wikipedia.org/wiki/Internet#cite_note-1" TargetMode="External"/><Relationship Id="rId12" Type="http://schemas.openxmlformats.org/officeDocument/2006/relationships/hyperlink" Target="https://fr.wikipedia.org/wiki/Partage_de_fichiers_en_pair-%C3%A0-pair" TargetMode="External"/><Relationship Id="rId17" Type="http://schemas.openxmlformats.org/officeDocument/2006/relationships/hyperlink" Target="https://fr.wikipedia.org/wiki/Fournisseur_d%27acc%C3%A8s_%C3%A0_Internet" TargetMode="External"/><Relationship Id="rId25" Type="http://schemas.openxmlformats.org/officeDocument/2006/relationships/hyperlink" Target="https://fr.wikipedia.org/wiki/Internet_par_satellite" TargetMode="External"/><Relationship Id="rId2" Type="http://schemas.openxmlformats.org/officeDocument/2006/relationships/image" Target="../media/image10.png"/><Relationship Id="rId16" Type="http://schemas.openxmlformats.org/officeDocument/2006/relationships/hyperlink" Target="https://fr.wikipedia.org/wiki/Acc%C3%A8s_%C3%A0_Internet" TargetMode="External"/><Relationship Id="rId20" Type="http://schemas.openxmlformats.org/officeDocument/2006/relationships/hyperlink" Target="https://fr.wikipedia.org/wiki/Acc%C3%A8s_%C3%A0_Internet_par_ligne_commut%C3%A9e" TargetMode="External"/><Relationship Id="rId29" Type="http://schemas.openxmlformats.org/officeDocument/2006/relationships/hyperlink" Target="https://fr.wikipedia.org/wiki/High_Speed_Downlink_Packet_Access" TargetMode="External"/><Relationship Id="rId1" Type="http://schemas.openxmlformats.org/officeDocument/2006/relationships/slideLayout" Target="../slideLayouts/slideLayout2.xml"/><Relationship Id="rId6" Type="http://schemas.openxmlformats.org/officeDocument/2006/relationships/hyperlink" Target="https://fr.wikipedia.org/wiki/Autonomous_System" TargetMode="External"/><Relationship Id="rId11" Type="http://schemas.openxmlformats.org/officeDocument/2006/relationships/hyperlink" Target="https://fr.wikipedia.org/wiki/Messagerie_instantan%C3%A9e" TargetMode="External"/><Relationship Id="rId24" Type="http://schemas.openxmlformats.org/officeDocument/2006/relationships/hyperlink" Target="https://fr.wikipedia.org/wiki/WiMAX" TargetMode="External"/><Relationship Id="rId5" Type="http://schemas.openxmlformats.org/officeDocument/2006/relationships/hyperlink" Target="https://fr.wikipedia.org/wiki/Commutation_de_paquets" TargetMode="External"/><Relationship Id="rId15" Type="http://schemas.openxmlformats.org/officeDocument/2006/relationships/hyperlink" Target="https://fr.wikipedia.org/wiki/Internaute" TargetMode="External"/><Relationship Id="rId23" Type="http://schemas.openxmlformats.org/officeDocument/2006/relationships/hyperlink" Target="https://fr.wikipedia.org/wiki/T%C3%A9l%C3%A9phone_sans_fil" TargetMode="External"/><Relationship Id="rId28" Type="http://schemas.openxmlformats.org/officeDocument/2006/relationships/hyperlink" Target="https://fr.wikipedia.org/wiki/3G" TargetMode="External"/><Relationship Id="rId10" Type="http://schemas.openxmlformats.org/officeDocument/2006/relationships/hyperlink" Target="https://fr.wikipedia.org/wiki/World_Wide_Web" TargetMode="External"/><Relationship Id="rId19" Type="http://schemas.openxmlformats.org/officeDocument/2006/relationships/hyperlink" Target="https://fr.wikipedia.org/wiki/R%C3%A9seau_t%C3%A9l%C3%A9phonique_commut%C3%A9" TargetMode="External"/><Relationship Id="rId31" Type="http://schemas.openxmlformats.org/officeDocument/2006/relationships/hyperlink" Target="https://fr.wikipedia.org/wiki/5G" TargetMode="External"/><Relationship Id="rId4" Type="http://schemas.openxmlformats.org/officeDocument/2006/relationships/hyperlink" Target="https://fr.wikipedia.org/wiki/R%C3%A9seau" TargetMode="External"/><Relationship Id="rId9" Type="http://schemas.openxmlformats.org/officeDocument/2006/relationships/hyperlink" Target="https://fr.wikipedia.org/wiki/Courrier_%C3%A9lectronique" TargetMode="External"/><Relationship Id="rId14" Type="http://schemas.openxmlformats.org/officeDocument/2006/relationships/hyperlink" Target="https://fr.wikipedia.org/wiki/Internet_des_objets" TargetMode="External"/><Relationship Id="rId22" Type="http://schemas.openxmlformats.org/officeDocument/2006/relationships/hyperlink" Target="https://fr.wikipedia.org/wiki/R%C3%A9seau_FTTH" TargetMode="External"/><Relationship Id="rId27" Type="http://schemas.openxmlformats.org/officeDocument/2006/relationships/hyperlink" Target="https://fr.wikipedia.org/wiki/Enhanced_Data_Rates_for_GSM_Evolution" TargetMode="External"/><Relationship Id="rId30" Type="http://schemas.openxmlformats.org/officeDocument/2006/relationships/hyperlink" Target="https://fr.wikipedia.org/wiki/4G"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malekal.com/carte-mere-definition-composants-choisir/" TargetMode="External"/><Relationship Id="rId2" Type="http://schemas.openxmlformats.org/officeDocument/2006/relationships/hyperlink" Target="https://www.malekal.com/caracteristiques-fonctionnement-processeurs-ordinateur/" TargetMode="Externa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s://www.malekal.com/resoudre-ecran-noir-demarrage-pc-ordinateu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fr.wikipedia.org/wiki/Arithm%C3%A9tique" TargetMode="External"/><Relationship Id="rId13" Type="http://schemas.openxmlformats.org/officeDocument/2006/relationships/hyperlink" Target="https://fr.wikipedia.org/wiki/D%C3%A9marrage_d%27un_ordinateur" TargetMode="External"/><Relationship Id="rId3" Type="http://schemas.openxmlformats.org/officeDocument/2006/relationships/hyperlink" Target="https://fr.wikipedia.org/wiki/Programmation_informatique" TargetMode="External"/><Relationship Id="rId7" Type="http://schemas.openxmlformats.org/officeDocument/2006/relationships/hyperlink" Target="https://fr.wikipedia.org/wiki/Logique" TargetMode="External"/><Relationship Id="rId12" Type="http://schemas.openxmlformats.org/officeDocument/2006/relationships/hyperlink" Target="https://fr.wikipedia.org/wiki/M%C3%A9moire_morte" TargetMode="External"/><Relationship Id="rId2" Type="http://schemas.openxmlformats.org/officeDocument/2006/relationships/hyperlink" Target="https://fr.wikipedia.org/wiki/Syst%C3%A8me_de_traitement_de_l%27information" TargetMode="External"/><Relationship Id="rId1" Type="http://schemas.openxmlformats.org/officeDocument/2006/relationships/slideLayout" Target="../slideLayouts/slideLayout2.xml"/><Relationship Id="rId6" Type="http://schemas.openxmlformats.org/officeDocument/2006/relationships/hyperlink" Target="https://fr.wikipedia.org/wiki/Programme_informatique" TargetMode="External"/><Relationship Id="rId11" Type="http://schemas.openxmlformats.org/officeDocument/2006/relationships/hyperlink" Target="https://fr.wikipedia.org/wiki/Donn%C3%A9e_(informatique)" TargetMode="External"/><Relationship Id="rId5" Type="http://schemas.openxmlformats.org/officeDocument/2006/relationships/hyperlink" Target="https://fr.wikipedia.org/wiki/Instruction-machine" TargetMode="External"/><Relationship Id="rId10" Type="http://schemas.openxmlformats.org/officeDocument/2006/relationships/hyperlink" Target="https://fr.wikipedia.org/wiki/Chiffres_binaires" TargetMode="External"/><Relationship Id="rId4" Type="http://schemas.openxmlformats.org/officeDocument/2006/relationships/hyperlink" Target="https://fr.wikipedia.org/wiki/Machine_de_Turing" TargetMode="External"/><Relationship Id="rId9" Type="http://schemas.openxmlformats.org/officeDocument/2006/relationships/hyperlink" Target="https://fr.wikipedia.org/wiki/Logique_binaire" TargetMode="External"/><Relationship Id="rId1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hyperlink" Target="https://fr.wikipedia.org/wiki/Temp%C3%A9rature" TargetMode="External"/><Relationship Id="rId13" Type="http://schemas.openxmlformats.org/officeDocument/2006/relationships/hyperlink" Target="https://fr.wikipedia.org/wiki/Programme_informatique" TargetMode="External"/><Relationship Id="rId3" Type="http://schemas.openxmlformats.org/officeDocument/2006/relationships/hyperlink" Target="https://fr.wikipedia.org/wiki/Syst%C3%A8me_d%27acquisition_de_donn%C3%A9es" TargetMode="External"/><Relationship Id="rId7" Type="http://schemas.openxmlformats.org/officeDocument/2006/relationships/hyperlink" Target="https://fr.wikipedia.org/wiki/Clavier_d%27ordinateur" TargetMode="External"/><Relationship Id="rId12" Type="http://schemas.openxmlformats.org/officeDocument/2006/relationships/hyperlink" Target="https://fr.wikipedia.org/wiki/Moniteur_d%27ordinateur" TargetMode="External"/><Relationship Id="rId2" Type="http://schemas.openxmlformats.org/officeDocument/2006/relationships/hyperlink" Target="https://fr.wikipedia.org/wiki/Donn%C3%A9e" TargetMode="External"/><Relationship Id="rId1" Type="http://schemas.openxmlformats.org/officeDocument/2006/relationships/slideLayout" Target="../slideLayouts/slideLayout2.xml"/><Relationship Id="rId6" Type="http://schemas.openxmlformats.org/officeDocument/2006/relationships/hyperlink" Target="https://fr.wikipedia.org/wiki/Souris_(informatique)" TargetMode="External"/><Relationship Id="rId11" Type="http://schemas.openxmlformats.org/officeDocument/2006/relationships/hyperlink" Target="https://fr.wikipedia.org/wiki/Imprimante" TargetMode="External"/><Relationship Id="rId5" Type="http://schemas.openxmlformats.org/officeDocument/2006/relationships/hyperlink" Target="https://fr.wikipedia.org/wiki/P%C3%A9riph%C3%A9rique_informatique" TargetMode="External"/><Relationship Id="rId10" Type="http://schemas.openxmlformats.org/officeDocument/2006/relationships/hyperlink" Target="https://fr.wikipedia.org/wiki/Syst%C3%A8me_binaire" TargetMode="External"/><Relationship Id="rId4" Type="http://schemas.openxmlformats.org/officeDocument/2006/relationships/hyperlink" Target="https://fr.wikipedia.org/wiki/M%C3%A9moire_(informatique)" TargetMode="External"/><Relationship Id="rId9" Type="http://schemas.openxmlformats.org/officeDocument/2006/relationships/hyperlink" Target="https://fr.wikipedia.org/wiki/Mesure_physique" TargetMode="External"/><Relationship Id="rId1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fr.wikipedia.org/wiki/Ordinateur#cite_note-1" TargetMode="External"/><Relationship Id="rId7" Type="http://schemas.openxmlformats.org/officeDocument/2006/relationships/hyperlink" Target="https://fr.wikipedia.org/wiki/IBM_650" TargetMode="External"/><Relationship Id="rId2" Type="http://schemas.openxmlformats.org/officeDocument/2006/relationships/hyperlink" Target="https://fr.wikipedia.org/wiki/IBM" TargetMode="External"/><Relationship Id="rId1" Type="http://schemas.openxmlformats.org/officeDocument/2006/relationships/slideLayout" Target="../slideLayouts/slideLayout2.xml"/><Relationship Id="rId6" Type="http://schemas.openxmlformats.org/officeDocument/2006/relationships/hyperlink" Target="https://fr.wikipedia.org/wiki/Christian_de_Waldner" TargetMode="External"/><Relationship Id="rId5" Type="http://schemas.openxmlformats.org/officeDocument/2006/relationships/hyperlink" Target="https://fr.wikipedia.org/wiki/Jacques_Perret_(philologue)" TargetMode="External"/><Relationship Id="rId4" Type="http://schemas.openxmlformats.org/officeDocument/2006/relationships/hyperlink" Target="https://fr.wikipedia.org/wiki/Ordinateur#cite_note-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0CC60A-C773-441B-B710-C24A8AA0EADD}"/>
              </a:ext>
            </a:extLst>
          </p:cNvPr>
          <p:cNvSpPr>
            <a:spLocks noGrp="1"/>
          </p:cNvSpPr>
          <p:nvPr>
            <p:ph type="ctrTitle"/>
          </p:nvPr>
        </p:nvSpPr>
        <p:spPr>
          <a:xfrm>
            <a:off x="1820883" y="4421179"/>
            <a:ext cx="9144000" cy="792498"/>
          </a:xfrm>
        </p:spPr>
        <p:txBody>
          <a:bodyPr>
            <a:normAutofit fontScale="90000"/>
          </a:bodyPr>
          <a:lstStyle/>
          <a:p>
            <a:r>
              <a:rPr lang="fr-FR" b="1" i="1" u="sng" dirty="0">
                <a:effectLst>
                  <a:outerShdw blurRad="38100" dist="38100" dir="2700000" algn="tl">
                    <a:srgbClr val="000000">
                      <a:alpha val="43137"/>
                    </a:srgbClr>
                  </a:outerShdw>
                </a:effectLst>
              </a:rPr>
              <a:t>L’informatique (les ordinateurs)</a:t>
            </a:r>
          </a:p>
        </p:txBody>
      </p:sp>
      <p:sp>
        <p:nvSpPr>
          <p:cNvPr id="5" name="Sous-titre 4">
            <a:extLst>
              <a:ext uri="{FF2B5EF4-FFF2-40B4-BE49-F238E27FC236}">
                <a16:creationId xmlns:a16="http://schemas.microsoft.com/office/drawing/2014/main" id="{CD4C2E14-9F8A-48B4-BF71-E24FDD5EF2B2}"/>
              </a:ext>
            </a:extLst>
          </p:cNvPr>
          <p:cNvSpPr>
            <a:spLocks noGrp="1"/>
          </p:cNvSpPr>
          <p:nvPr>
            <p:ph type="subTitle" idx="1"/>
          </p:nvPr>
        </p:nvSpPr>
        <p:spPr>
          <a:xfrm>
            <a:off x="1524000" y="7648685"/>
            <a:ext cx="9144000" cy="925159"/>
          </a:xfrm>
        </p:spPr>
        <p:txBody>
          <a:bodyPr/>
          <a:lstStyle/>
          <a:p>
            <a:endParaRPr lang="fr-FR" dirty="0"/>
          </a:p>
        </p:txBody>
      </p:sp>
      <p:pic>
        <p:nvPicPr>
          <p:cNvPr id="1026" name="Picture 2" descr="Les meilleurs ordinateurs portable professionnel : Comparatif 2025 - LCDD">
            <a:extLst>
              <a:ext uri="{FF2B5EF4-FFF2-40B4-BE49-F238E27FC236}">
                <a16:creationId xmlns:a16="http://schemas.microsoft.com/office/drawing/2014/main" id="{1D9EC9F3-8AA6-4715-B69A-50255BBB1F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5724" y="515610"/>
            <a:ext cx="4514850" cy="22574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 computadora escritorio fondo de pantalla para forex comercio ...">
            <a:extLst>
              <a:ext uri="{FF2B5EF4-FFF2-40B4-BE49-F238E27FC236}">
                <a16:creationId xmlns:a16="http://schemas.microsoft.com/office/drawing/2014/main" id="{0BD67102-489C-43C8-8818-1DC7523FE0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0543" y="423319"/>
            <a:ext cx="4514850" cy="225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06691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A0DE1A-EC00-4303-BCF2-DC011837B23F}"/>
              </a:ext>
            </a:extLst>
          </p:cNvPr>
          <p:cNvSpPr>
            <a:spLocks noGrp="1"/>
          </p:cNvSpPr>
          <p:nvPr>
            <p:ph type="title"/>
          </p:nvPr>
        </p:nvSpPr>
        <p:spPr>
          <a:xfrm>
            <a:off x="1486003" y="210394"/>
            <a:ext cx="9404723" cy="1400530"/>
          </a:xfrm>
        </p:spPr>
        <p:txBody>
          <a:bodyPr>
            <a:normAutofit/>
          </a:bodyPr>
          <a:lstStyle/>
          <a:p>
            <a:r>
              <a:rPr lang="fr-FR" b="1" i="1" u="sng" dirty="0">
                <a:effectLst>
                  <a:outerShdw blurRad="38100" dist="38100" dir="2700000" algn="tl">
                    <a:srgbClr val="000000">
                      <a:alpha val="43137"/>
                    </a:srgbClr>
                  </a:outerShdw>
                </a:effectLst>
              </a:rPr>
              <a:t>Comment fonctionne la connexion internet</a:t>
            </a:r>
          </a:p>
        </p:txBody>
      </p:sp>
      <p:pic>
        <p:nvPicPr>
          <p:cNvPr id="5125" name="Picture 5" descr="Le réseau et internet - Cours de techno">
            <a:extLst>
              <a:ext uri="{FF2B5EF4-FFF2-40B4-BE49-F238E27FC236}">
                <a16:creationId xmlns:a16="http://schemas.microsoft.com/office/drawing/2014/main" id="{4F9AFB0A-2756-4E4A-AE3F-42C098261F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6777" y="4324350"/>
            <a:ext cx="4514850" cy="25336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49D13A0-CF4E-4A21-93DE-4FF820A2E404}"/>
              </a:ext>
            </a:extLst>
          </p:cNvPr>
          <p:cNvSpPr/>
          <p:nvPr/>
        </p:nvSpPr>
        <p:spPr>
          <a:xfrm>
            <a:off x="6003634" y="2967335"/>
            <a:ext cx="184731" cy="923330"/>
          </a:xfrm>
          <a:prstGeom prst="rect">
            <a:avLst/>
          </a:prstGeom>
          <a:noFill/>
        </p:spPr>
        <p:txBody>
          <a:bodyPr wrap="none" lIns="91440" tIns="45720" rIns="91440" bIns="45720">
            <a:spAutoFit/>
          </a:bodyPr>
          <a:lstStyle/>
          <a:p>
            <a:pPr algn="ctr"/>
            <a:endParaRPr lang="fr-FR" sz="5400" b="0" cap="none" spc="0" dirty="0">
              <a:ln w="0"/>
              <a:solidFill>
                <a:schemeClr val="tx1"/>
              </a:solidFill>
              <a:effectLst>
                <a:outerShdw blurRad="38100" dist="19050" dir="2700000" algn="tl" rotWithShape="0">
                  <a:schemeClr val="dk1">
                    <a:alpha val="40000"/>
                  </a:schemeClr>
                </a:outerShdw>
              </a:effectLst>
            </a:endParaRPr>
          </a:p>
        </p:txBody>
      </p:sp>
      <p:sp>
        <p:nvSpPr>
          <p:cNvPr id="11" name="Rectangle 3">
            <a:extLst>
              <a:ext uri="{FF2B5EF4-FFF2-40B4-BE49-F238E27FC236}">
                <a16:creationId xmlns:a16="http://schemas.microsoft.com/office/drawing/2014/main" id="{CD3ECFA3-F3BA-42B6-A86F-789E84819C66}"/>
              </a:ext>
            </a:extLst>
          </p:cNvPr>
          <p:cNvSpPr>
            <a:spLocks noGrp="1" noChangeArrowheads="1"/>
          </p:cNvSpPr>
          <p:nvPr>
            <p:ph idx="1"/>
          </p:nvPr>
        </p:nvSpPr>
        <p:spPr bwMode="auto">
          <a:xfrm>
            <a:off x="1633257" y="1800582"/>
            <a:ext cx="5303520" cy="504753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Internet</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est un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3" tooltip="Réseau informatique"/>
              </a:rPr>
              <a:t>réseau informatique</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mondial accessible au public ainsi qu'aux entreprises.</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Il est constitué d'un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4" tooltip="Réseau"/>
              </a:rPr>
              <a:t>réseau</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de millions de réseaux tant publics que privés, universitaires, commerciaux et gouvernementaux, à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5" tooltip="Commutation de paquets"/>
              </a:rPr>
              <a:t>commutation de paquets</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sans centre névralgique. Ceux-ci sont regroupés en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6" tooltip="Autonomous System"/>
              </a:rPr>
              <a:t>réseaux autonomes</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Il existe plus de 91 000 réseaux distincts en 2019</a:t>
            </a:r>
            <a:r>
              <a:rPr kumimoji="0" lang="fr-FR" altLang="fr-FR" sz="1400" b="0" i="0" u="none" strike="noStrike" cap="none" normalizeH="0" baseline="30000" dirty="0">
                <a:ln>
                  <a:noFill/>
                </a:ln>
                <a:solidFill>
                  <a:srgbClr val="202122"/>
                </a:solidFill>
                <a:effectLst/>
                <a:latin typeface="Arial" panose="020B0604020202020204" pitchFamily="34" charset="0"/>
                <a:cs typeface="Arial" panose="020B0604020202020204" pitchFamily="34" charset="0"/>
                <a:hlinkClick r:id="rId7"/>
              </a:rPr>
              <a:t>[]</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Les données échangées sont retransmises par Internet grâce à un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8" tooltip="Suite des protocoles Internet"/>
              </a:rPr>
              <a:t>ensemble standardisé de protocoles de transfert de données</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lesquels permettent différentes applications comme le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9" tooltip="Courrier électronique"/>
              </a:rPr>
              <a:t>courrier électronique</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le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10" tooltip="World Wide Web"/>
              </a:rPr>
              <a:t>World Wide Web</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la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11" tooltip="Messagerie instantanée"/>
              </a:rPr>
              <a:t>messagerie instantanée</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le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12" tooltip="Partage de fichiers en pair-à-pair"/>
              </a:rPr>
              <a:t>partage de fichiers en pair-à-pair</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le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13" tooltip="Streaming"/>
              </a:rPr>
              <a:t>streaming</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etc.</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Dans les années 1990, l'apparition du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10" tooltip="World Wide Web"/>
              </a:rPr>
              <a:t>Web</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contribue à rendre Internet accessible au grand public. Depuis les années 2000, un nombre croissant de types d'objets divers y sont connectés, formant l'</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14" tooltip="Internet des objets"/>
              </a:rPr>
              <a:t>Internet des objets</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Un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15" tooltip="Internaute"/>
              </a:rPr>
              <a:t>internaute</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est un individu qui utilise un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16" tooltip="Accès à Internet"/>
              </a:rPr>
              <a:t>accès à Internet</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qui peut être obtenu grâce à un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17" tooltip="Fournisseur d'accès à Internet"/>
              </a:rPr>
              <a:t>fournisseur d'accès</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généralement payant, par abonnement, à travers divers modes de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18" tooltip="Communication électronique"/>
              </a:rPr>
              <a:t>communication électronique</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 soit filaire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19" tooltip="Réseau téléphonique commuté"/>
              </a:rPr>
              <a:t>réseau téléphonique commuté</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à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20" tooltip="Accès à Internet par ligne commutée"/>
              </a:rPr>
              <a:t>bas débit</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21" tooltip="ADSL"/>
              </a:rPr>
              <a:t>ADSL</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22" tooltip="Réseau FTTH"/>
              </a:rPr>
              <a:t>fibre optique jusqu'au domicile</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soit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23" tooltip="Téléphone sans fil"/>
              </a:rPr>
              <a:t>sans fil</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sz="14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hlinkClick r:id="rId24" tooltip="WiMAX"/>
              </a:rPr>
              <a:t>WiMAX</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25" tooltip="Internet par satellite"/>
              </a:rPr>
              <a:t>par satellite</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26" tooltip="General Packet Radio Service"/>
              </a:rPr>
              <a:t>GPRS</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27" tooltip="Enhanced Data Rates for GSM Evolution"/>
              </a:rPr>
              <a:t>EDGE</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28" tooltip="3G"/>
              </a:rPr>
              <a:t>3G</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29" tooltip="High Speed Downlink Packet Access"/>
              </a:rPr>
              <a:t>3G+</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30" tooltip="4G"/>
              </a:rPr>
              <a:t>4G</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31" tooltip="5G"/>
              </a:rPr>
              <a:t>5G</a:t>
            </a:r>
            <a:r>
              <a:rPr kumimoji="0" lang="fr-FR" altLang="fr-FR" sz="14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etc.).</a:t>
            </a:r>
            <a:endParaRPr kumimoji="0" lang="fr-FR" altLang="fr-FR"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07936226"/>
      </p:ext>
    </p:extLst>
  </p:cSld>
  <p:clrMapOvr>
    <a:masterClrMapping/>
  </p:clrMapOvr>
  <p:transition spd="slow">
    <p:comb/>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0B5281-2A77-4883-9DF6-231D00368858}"/>
              </a:ext>
            </a:extLst>
          </p:cNvPr>
          <p:cNvSpPr>
            <a:spLocks noGrp="1"/>
          </p:cNvSpPr>
          <p:nvPr>
            <p:ph type="title"/>
          </p:nvPr>
        </p:nvSpPr>
        <p:spPr/>
        <p:txBody>
          <a:bodyPr/>
          <a:lstStyle/>
          <a:p>
            <a:r>
              <a:rPr lang="fr-FR" b="1" i="1" u="sng" dirty="0">
                <a:effectLst>
                  <a:outerShdw blurRad="38100" dist="38100" dir="2700000" algn="tl">
                    <a:srgbClr val="000000">
                      <a:alpha val="43137"/>
                    </a:srgbClr>
                  </a:outerShdw>
                </a:effectLst>
              </a:rPr>
              <a:t>Etape de démarrage d’un ordinateur</a:t>
            </a:r>
          </a:p>
        </p:txBody>
      </p:sp>
      <p:sp>
        <p:nvSpPr>
          <p:cNvPr id="3" name="Espace réservé du contenu 2">
            <a:extLst>
              <a:ext uri="{FF2B5EF4-FFF2-40B4-BE49-F238E27FC236}">
                <a16:creationId xmlns:a16="http://schemas.microsoft.com/office/drawing/2014/main" id="{32D04655-AED4-4B4E-A9B6-1DE31662E4D1}"/>
              </a:ext>
            </a:extLst>
          </p:cNvPr>
          <p:cNvSpPr>
            <a:spLocks noGrp="1"/>
          </p:cNvSpPr>
          <p:nvPr>
            <p:ph idx="1"/>
          </p:nvPr>
        </p:nvSpPr>
        <p:spPr>
          <a:xfrm>
            <a:off x="838200" y="1825625"/>
            <a:ext cx="10515600" cy="3127376"/>
          </a:xfrm>
        </p:spPr>
        <p:txBody>
          <a:bodyPr>
            <a:normAutofit fontScale="55000" lnSpcReduction="20000"/>
          </a:bodyPr>
          <a:lstStyle/>
          <a:p>
            <a:r>
              <a:rPr lang="fr-FR" sz="2200" dirty="0"/>
              <a:t>La première étape consiste à mettre sous tension le PC en appuyant sur le bouton d’alimentation.</a:t>
            </a:r>
            <a:br>
              <a:rPr lang="fr-FR" sz="2200" dirty="0"/>
            </a:br>
            <a:r>
              <a:rPr lang="fr-FR" sz="2200" dirty="0"/>
              <a:t>Puis le processus de démarrage du PC s’exécutent et cela se termine lorsque le système d’exploitation obtient le contrôle du processus de démarrage puis l’utilisateur est libre de travailler sur l’ordinateur.</a:t>
            </a:r>
            <a:br>
              <a:rPr lang="fr-FR" sz="2200" dirty="0"/>
            </a:br>
            <a:r>
              <a:rPr lang="fr-FR" sz="2200" dirty="0"/>
              <a:t>Lorsque l’ordinateur est allumé, </a:t>
            </a:r>
            <a:r>
              <a:rPr lang="fr-FR" sz="2200" b="1" dirty="0">
                <a:hlinkClick r:id="rId2"/>
              </a:rPr>
              <a:t>le processeur central (CPU)</a:t>
            </a:r>
            <a:r>
              <a:rPr lang="fr-FR" sz="2200" dirty="0"/>
              <a:t> exécute </a:t>
            </a:r>
            <a:r>
              <a:rPr lang="fr-FR" sz="2200" b="1" dirty="0"/>
              <a:t>un code de démarrage dans la ROM</a:t>
            </a:r>
            <a:r>
              <a:rPr lang="fr-FR" sz="2200" dirty="0"/>
              <a:t> (</a:t>
            </a:r>
            <a:r>
              <a:rPr lang="fr-FR" sz="2200" b="1" i="1" dirty="0"/>
              <a:t>Read-</a:t>
            </a:r>
            <a:r>
              <a:rPr lang="fr-FR" sz="2200" b="1" i="1" dirty="0" err="1"/>
              <a:t>only</a:t>
            </a:r>
            <a:r>
              <a:rPr lang="fr-FR" sz="2200" b="1" i="1" dirty="0"/>
              <a:t> Memory</a:t>
            </a:r>
            <a:r>
              <a:rPr lang="fr-FR" sz="2200" dirty="0"/>
              <a:t>).</a:t>
            </a:r>
          </a:p>
          <a:p>
            <a:r>
              <a:rPr lang="fr-FR" sz="2200" dirty="0"/>
              <a:t>En général, ce code possède une seule instruction et routine, généralement appelée </a:t>
            </a:r>
            <a:r>
              <a:rPr lang="fr-FR" sz="2200" b="1" dirty="0"/>
              <a:t>code de réinitialisation (</a:t>
            </a:r>
            <a:r>
              <a:rPr lang="fr-FR" sz="2200" b="1" i="1" dirty="0"/>
              <a:t>reset code</a:t>
            </a:r>
            <a:r>
              <a:rPr lang="fr-FR" sz="2200" dirty="0"/>
              <a:t>). Ce code ne fait généralement rien d’autre que transfère l’exécution vers un autre morceau de code appelé </a:t>
            </a:r>
            <a:r>
              <a:rPr lang="fr-FR" sz="2200" b="1" dirty="0"/>
              <a:t>code d’initialisation du matériel (</a:t>
            </a:r>
            <a:r>
              <a:rPr lang="fr-FR" sz="2200" b="1" i="1" dirty="0"/>
              <a:t>hardware initialisation</a:t>
            </a:r>
            <a:r>
              <a:rPr lang="fr-FR" sz="2200" dirty="0"/>
              <a:t>).</a:t>
            </a:r>
            <a:br>
              <a:rPr lang="fr-FR" sz="2200" dirty="0"/>
            </a:br>
            <a:r>
              <a:rPr lang="fr-FR" sz="2200" dirty="0"/>
              <a:t>Cela a pour but de réveiller et mettre en route chaque composant matériel de </a:t>
            </a:r>
            <a:r>
              <a:rPr lang="fr-FR" sz="2200" b="1" dirty="0">
                <a:hlinkClick r:id="rId3"/>
              </a:rPr>
              <a:t>la carte mère</a:t>
            </a:r>
            <a:r>
              <a:rPr lang="fr-FR" sz="2200" dirty="0"/>
              <a:t>.</a:t>
            </a:r>
          </a:p>
          <a:p>
            <a:r>
              <a:rPr lang="fr-FR" sz="2200" dirty="0"/>
              <a:t>La ROM et le CPU sont situés sur </a:t>
            </a:r>
            <a:r>
              <a:rPr lang="fr-FR" sz="2200" b="1" dirty="0">
                <a:hlinkClick r:id="rId3"/>
              </a:rPr>
              <a:t>la carte mère de l’ordinateur</a:t>
            </a:r>
            <a:r>
              <a:rPr lang="fr-FR" sz="2200" dirty="0"/>
              <a:t>. La carte mère sert d’interface directe entre l’alimentation externe (généralement une prise murale ou batterie) et le matériel interne de l’ordinateur. Sans carte mère, la CPU ne recevrait pas l’électricité qu’il doit fonctionner correctement. En plus de la CPU, la carte mère sert d’hôte pour pratiquement tous les appareils et connexions nécessaires à l’ordinateur pour exécuter des tâches disponibles. Non seulement la carte mère fournit également l’alimentation du disque dur, des ventilateurs et des cartes graphiques à l’intérieur de l’ordinateur, mais il permet également aux données de circuler librement entre eux, selon les besoins lors de l’exécution d’une application spécifique.</a:t>
            </a:r>
          </a:p>
          <a:p>
            <a:r>
              <a:rPr lang="fr-FR" sz="2200" dirty="0"/>
              <a:t>Lorsque la carte mère, RAM ou CPU rencontre un problème matériel, on peut avoir </a:t>
            </a:r>
            <a:r>
              <a:rPr lang="fr-FR" sz="2200" b="1" dirty="0">
                <a:hlinkClick r:id="rId4"/>
              </a:rPr>
              <a:t>un écran noir au démarrage du PC</a:t>
            </a:r>
            <a:r>
              <a:rPr lang="fr-FR" sz="2200" dirty="0"/>
              <a:t> ou simplement le PC ne se met pas sous tension.</a:t>
            </a:r>
          </a:p>
          <a:p>
            <a:endParaRPr lang="fr-FR" dirty="0"/>
          </a:p>
        </p:txBody>
      </p:sp>
      <p:pic>
        <p:nvPicPr>
          <p:cNvPr id="1026" name="Picture 2" descr="Le processus de démarrage d'un système Linux - Wiki - Wiki">
            <a:extLst>
              <a:ext uri="{FF2B5EF4-FFF2-40B4-BE49-F238E27FC236}">
                <a16:creationId xmlns:a16="http://schemas.microsoft.com/office/drawing/2014/main" id="{77D0D03E-445E-4640-A9C7-0CDA750252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9385" y="4783137"/>
            <a:ext cx="3512248" cy="2074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357830"/>
      </p:ext>
    </p:extLst>
  </p:cSld>
  <p:clrMapOvr>
    <a:masterClrMapping/>
  </p:clrMapOvr>
  <p:transition spd="slow">
    <p:comb/>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455857-2B91-4AEF-83E3-47132C39E71F}"/>
              </a:ext>
            </a:extLst>
          </p:cNvPr>
          <p:cNvSpPr>
            <a:spLocks noGrp="1"/>
          </p:cNvSpPr>
          <p:nvPr>
            <p:ph type="title"/>
          </p:nvPr>
        </p:nvSpPr>
        <p:spPr/>
        <p:txBody>
          <a:bodyPr/>
          <a:lstStyle/>
          <a:p>
            <a:r>
              <a:rPr lang="fr-FR" b="1" i="1" u="sng" dirty="0">
                <a:effectLst>
                  <a:outerShdw blurRad="38100" dist="38100" dir="2700000" algn="tl">
                    <a:srgbClr val="000000">
                      <a:alpha val="43137"/>
                    </a:srgbClr>
                  </a:outerShdw>
                </a:effectLst>
              </a:rPr>
              <a:t>Quels sont les système d’exploitation </a:t>
            </a:r>
          </a:p>
        </p:txBody>
      </p:sp>
      <p:sp>
        <p:nvSpPr>
          <p:cNvPr id="3" name="Espace réservé du contenu 2">
            <a:extLst>
              <a:ext uri="{FF2B5EF4-FFF2-40B4-BE49-F238E27FC236}">
                <a16:creationId xmlns:a16="http://schemas.microsoft.com/office/drawing/2014/main" id="{AAB767B3-4AAB-4BBD-89C5-819E88A15DD2}"/>
              </a:ext>
            </a:extLst>
          </p:cNvPr>
          <p:cNvSpPr>
            <a:spLocks noGrp="1"/>
          </p:cNvSpPr>
          <p:nvPr>
            <p:ph idx="1"/>
          </p:nvPr>
        </p:nvSpPr>
        <p:spPr>
          <a:xfrm>
            <a:off x="838200" y="1690688"/>
            <a:ext cx="10515600" cy="4351338"/>
          </a:xfrm>
        </p:spPr>
        <p:txBody>
          <a:bodyPr/>
          <a:lstStyle/>
          <a:p>
            <a:r>
              <a:rPr lang="fr-FR" sz="1600" dirty="0"/>
              <a:t>En premier on a Windows qui est payant mais plus facile a gérer</a:t>
            </a:r>
          </a:p>
          <a:p>
            <a:r>
              <a:rPr lang="fr-FR" sz="1600" dirty="0"/>
              <a:t>En deuxième on a MacOs qui est gratuit et très intuitif </a:t>
            </a:r>
          </a:p>
          <a:p>
            <a:r>
              <a:rPr lang="fr-FR" sz="1600" dirty="0"/>
              <a:t>Et en troisième on a linux qui est un open source donc n'importe qui qui sais programmer peut modifier linux mais il est aussi très compliquer pour installer des application car il faut d’abord installer les paquet ensuite on tape ( sudo apt install </a:t>
            </a:r>
            <a:r>
              <a:rPr lang="fr-FR" sz="1600" i="1" dirty="0"/>
              <a:t>l’application</a:t>
            </a:r>
            <a:r>
              <a:rPr lang="fr-FR" sz="1600" dirty="0"/>
              <a:t> )</a:t>
            </a:r>
          </a:p>
          <a:p>
            <a:r>
              <a:rPr lang="fr-FR" sz="1600" dirty="0"/>
              <a:t>Autre système d’exploitation</a:t>
            </a:r>
          </a:p>
          <a:p>
            <a:r>
              <a:rPr lang="fr-FR" sz="1600" dirty="0"/>
              <a:t>Irix, Symbian OS, Unix, Berkeley, System, GNU/Linux, ECT </a:t>
            </a:r>
          </a:p>
          <a:p>
            <a:endParaRPr lang="fr-FR" dirty="0"/>
          </a:p>
        </p:txBody>
      </p:sp>
    </p:spTree>
    <p:extLst>
      <p:ext uri="{BB962C8B-B14F-4D97-AF65-F5344CB8AC3E}">
        <p14:creationId xmlns:p14="http://schemas.microsoft.com/office/powerpoint/2010/main" val="2728681705"/>
      </p:ext>
    </p:extLst>
  </p:cSld>
  <p:clrMapOvr>
    <a:masterClrMapping/>
  </p:clrMapOvr>
  <p:transition spd="slow">
    <p:comb/>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237456-94DE-4162-A666-18EC6364C5FD}"/>
              </a:ext>
            </a:extLst>
          </p:cNvPr>
          <p:cNvSpPr>
            <a:spLocks noGrp="1"/>
          </p:cNvSpPr>
          <p:nvPr>
            <p:ph type="title"/>
          </p:nvPr>
        </p:nvSpPr>
        <p:spPr/>
        <p:txBody>
          <a:bodyPr/>
          <a:lstStyle/>
          <a:p>
            <a:r>
              <a:rPr lang="fr-FR" b="1" i="1" u="sng" dirty="0">
                <a:effectLst>
                  <a:outerShdw blurRad="38100" dist="38100" dir="2700000" algn="tl">
                    <a:srgbClr val="000000">
                      <a:alpha val="43137"/>
                    </a:srgbClr>
                  </a:outerShdw>
                </a:effectLst>
              </a:rPr>
              <a:t>Système d’exploitation (suite)</a:t>
            </a:r>
          </a:p>
        </p:txBody>
      </p:sp>
      <p:pic>
        <p:nvPicPr>
          <p:cNvPr id="4" name="Picture 2" descr="Windows 11 Stable Version Now Available Windows 11">
            <a:extLst>
              <a:ext uri="{FF2B5EF4-FFF2-40B4-BE49-F238E27FC236}">
                <a16:creationId xmlns:a16="http://schemas.microsoft.com/office/drawing/2014/main" id="{F9066853-738E-44AD-9FB1-166BA868744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0120" y="1333068"/>
            <a:ext cx="9044703" cy="5524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5275234"/>
      </p:ext>
    </p:extLst>
  </p:cSld>
  <p:clrMapOvr>
    <a:masterClrMapping/>
  </p:clrMapOvr>
  <p:transition spd="slow">
    <p:comb/>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3D5EC3-F45F-447D-A273-72FA11E6B5DA}"/>
              </a:ext>
            </a:extLst>
          </p:cNvPr>
          <p:cNvSpPr>
            <a:spLocks noGrp="1"/>
          </p:cNvSpPr>
          <p:nvPr>
            <p:ph type="title"/>
          </p:nvPr>
        </p:nvSpPr>
        <p:spPr/>
        <p:txBody>
          <a:bodyPr>
            <a:normAutofit/>
          </a:bodyPr>
          <a:lstStyle/>
          <a:p>
            <a:r>
              <a:rPr lang="fr-FR" b="1" i="1" u="sng" dirty="0">
                <a:effectLst>
                  <a:outerShdw blurRad="38100" dist="38100" dir="2700000" algn="tl">
                    <a:srgbClr val="000000">
                      <a:alpha val="43137"/>
                    </a:srgbClr>
                  </a:outerShdw>
                </a:effectLst>
              </a:rPr>
              <a:t>Comment fonctionne les écran</a:t>
            </a:r>
            <a:br>
              <a:rPr lang="fr-FR" dirty="0"/>
            </a:br>
            <a:endParaRPr lang="fr-FR" dirty="0"/>
          </a:p>
        </p:txBody>
      </p:sp>
      <p:sp>
        <p:nvSpPr>
          <p:cNvPr id="3" name="Espace réservé du contenu 2">
            <a:extLst>
              <a:ext uri="{FF2B5EF4-FFF2-40B4-BE49-F238E27FC236}">
                <a16:creationId xmlns:a16="http://schemas.microsoft.com/office/drawing/2014/main" id="{9E9C0A18-73FF-44CD-B81A-363278DC314B}"/>
              </a:ext>
            </a:extLst>
          </p:cNvPr>
          <p:cNvSpPr>
            <a:spLocks noGrp="1"/>
          </p:cNvSpPr>
          <p:nvPr>
            <p:ph idx="1"/>
          </p:nvPr>
        </p:nvSpPr>
        <p:spPr>
          <a:xfrm>
            <a:off x="643861" y="1129263"/>
            <a:ext cx="10709939" cy="4531635"/>
          </a:xfrm>
        </p:spPr>
        <p:txBody>
          <a:bodyPr/>
          <a:lstStyle/>
          <a:p>
            <a:r>
              <a:rPr lang="fr-FR" sz="2000" dirty="0"/>
              <a:t>un écran fonctionne avec de vert du rouge et du bleu et chaque nano pixel est un nombre hexadécimal et forme une image.</a:t>
            </a:r>
          </a:p>
          <a:p>
            <a:r>
              <a:rPr lang="fr-FR" sz="2000" dirty="0"/>
              <a:t>Pour le faire fonctionner on a besoin d’un retro éclairage et une dalle sans retro éclairage c’est comme un téléphone avec la luminosité au minimum  </a:t>
            </a:r>
          </a:p>
          <a:p>
            <a:r>
              <a:rPr lang="fr-FR" sz="2000" dirty="0"/>
              <a:t>Un écran est aussi constitué d'un cristal liquide en phase nématique pris en sandwich entre deux plaques de verre polarisé. Le verre arrière et le verre avant présentent des directions de polarisation différentes, décalées de 90 degrés.</a:t>
            </a:r>
          </a:p>
          <a:p>
            <a:pPr marL="0" indent="0">
              <a:buNone/>
            </a:pPr>
            <a:endParaRPr lang="fr-FR" dirty="0"/>
          </a:p>
        </p:txBody>
      </p:sp>
      <p:pic>
        <p:nvPicPr>
          <p:cNvPr id="1026" name="Picture 2" descr="16:9 vs 4:3 Aspect Ratio: What’s The Best for LED Screens? - SZLEDWORLD">
            <a:extLst>
              <a:ext uri="{FF2B5EF4-FFF2-40B4-BE49-F238E27FC236}">
                <a16:creationId xmlns:a16="http://schemas.microsoft.com/office/drawing/2014/main" id="{3A0B4D12-E112-48E5-BC6B-333E317233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422" y="3770595"/>
            <a:ext cx="4701922" cy="2350961"/>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Comment configurer votre ordinateur pour qu'il fonctionne avec plusieurs  moniteurs - Blogue Best Buy">
            <a:extLst>
              <a:ext uri="{FF2B5EF4-FFF2-40B4-BE49-F238E27FC236}">
                <a16:creationId xmlns:a16="http://schemas.microsoft.com/office/drawing/2014/main" id="{46AEC1E6-E610-4C08-9538-6E17A95B63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5783" y="3770595"/>
            <a:ext cx="4711514" cy="22059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Brancher deux écrans sur un PC – Opal">
            <a:extLst>
              <a:ext uri="{FF2B5EF4-FFF2-40B4-BE49-F238E27FC236}">
                <a16:creationId xmlns:a16="http://schemas.microsoft.com/office/drawing/2014/main" id="{2021DEAA-3685-49CB-820A-584B6A8541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39387" y="5153358"/>
            <a:ext cx="2752613" cy="1646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8362397"/>
      </p:ext>
    </p:extLst>
  </p:cSld>
  <p:clrMapOvr>
    <a:masterClrMapping/>
  </p:clrMapOvr>
  <p:transition spd="slow">
    <p:comb/>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3A5D8B-5C11-4D13-A9EE-CDFC5530A017}"/>
              </a:ext>
            </a:extLst>
          </p:cNvPr>
          <p:cNvSpPr>
            <a:spLocks noGrp="1"/>
          </p:cNvSpPr>
          <p:nvPr>
            <p:ph type="title"/>
          </p:nvPr>
        </p:nvSpPr>
        <p:spPr/>
        <p:txBody>
          <a:bodyPr/>
          <a:lstStyle/>
          <a:p>
            <a:r>
              <a:rPr lang="fr-FR" b="1" i="1" u="sng" dirty="0">
                <a:effectLst>
                  <a:outerShdw blurRad="38100" dist="38100" dir="2700000" algn="tl">
                    <a:srgbClr val="000000">
                      <a:alpha val="43137"/>
                    </a:srgbClr>
                  </a:outerShdw>
                </a:effectLst>
              </a:rPr>
              <a:t>Quel est la différence entre un CRT (tube cathodique) et un écran plat</a:t>
            </a:r>
          </a:p>
        </p:txBody>
      </p:sp>
      <p:sp>
        <p:nvSpPr>
          <p:cNvPr id="3" name="Espace réservé du contenu 2">
            <a:extLst>
              <a:ext uri="{FF2B5EF4-FFF2-40B4-BE49-F238E27FC236}">
                <a16:creationId xmlns:a16="http://schemas.microsoft.com/office/drawing/2014/main" id="{B5442356-55A1-422F-A1C8-3CCC8F482A0D}"/>
              </a:ext>
            </a:extLst>
          </p:cNvPr>
          <p:cNvSpPr>
            <a:spLocks noGrp="1"/>
          </p:cNvSpPr>
          <p:nvPr>
            <p:ph idx="1"/>
          </p:nvPr>
        </p:nvSpPr>
        <p:spPr/>
        <p:txBody>
          <a:bodyPr/>
          <a:lstStyle/>
          <a:p>
            <a:r>
              <a:rPr lang="fr-FR" dirty="0"/>
              <a:t>tube cathodique fonctionne avec un canon a induction ce qui donne une petite chance d’imploser ( et non exploser contrairement au écran plat )</a:t>
            </a:r>
          </a:p>
          <a:p>
            <a:r>
              <a:rPr lang="fr-FR" dirty="0"/>
              <a:t>Imploser veut dire explose a l’intérieur le CRT explose dans du vide c’est pour ça que quand un tube cathodique implose personne n’est blessé</a:t>
            </a:r>
          </a:p>
          <a:p>
            <a:r>
              <a:rPr lang="fr-FR" dirty="0"/>
              <a:t>Un écran plat assez vieux fonctionne avec du plasma. Pour emmètre de la lumière on lui applique du plasma.</a:t>
            </a:r>
          </a:p>
          <a:p>
            <a:r>
              <a:rPr lang="fr-FR" dirty="0"/>
              <a:t>Un écran plat moderne fonctionne avec des LED ( des toute petite lumière qui font fonctionner l’écran )</a:t>
            </a:r>
          </a:p>
        </p:txBody>
      </p:sp>
    </p:spTree>
    <p:extLst>
      <p:ext uri="{BB962C8B-B14F-4D97-AF65-F5344CB8AC3E}">
        <p14:creationId xmlns:p14="http://schemas.microsoft.com/office/powerpoint/2010/main" val="1313914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91B50F-61A8-477E-93FA-66963F221278}"/>
              </a:ext>
            </a:extLst>
          </p:cNvPr>
          <p:cNvSpPr>
            <a:spLocks noGrp="1"/>
          </p:cNvSpPr>
          <p:nvPr>
            <p:ph type="title"/>
          </p:nvPr>
        </p:nvSpPr>
        <p:spPr/>
        <p:txBody>
          <a:bodyPr/>
          <a:lstStyle/>
          <a:p>
            <a:r>
              <a:rPr lang="fr-FR" b="1" i="1" u="sng" dirty="0">
                <a:effectLst>
                  <a:outerShdw blurRad="38100" dist="38100" dir="2700000" algn="tl">
                    <a:srgbClr val="000000">
                      <a:alpha val="43137"/>
                    </a:srgbClr>
                  </a:outerShdw>
                </a:effectLst>
              </a:rPr>
              <a:t>Quelle sont les marque de d’ordinateur</a:t>
            </a:r>
          </a:p>
        </p:txBody>
      </p:sp>
      <p:sp>
        <p:nvSpPr>
          <p:cNvPr id="3" name="Espace réservé du contenu 2">
            <a:extLst>
              <a:ext uri="{FF2B5EF4-FFF2-40B4-BE49-F238E27FC236}">
                <a16:creationId xmlns:a16="http://schemas.microsoft.com/office/drawing/2014/main" id="{09283607-4546-4074-A35F-ABB80ACD86B4}"/>
              </a:ext>
            </a:extLst>
          </p:cNvPr>
          <p:cNvSpPr>
            <a:spLocks noGrp="1"/>
          </p:cNvSpPr>
          <p:nvPr>
            <p:ph idx="1"/>
          </p:nvPr>
        </p:nvSpPr>
        <p:spPr>
          <a:xfrm>
            <a:off x="1170432" y="1633728"/>
            <a:ext cx="10334180" cy="4742688"/>
          </a:xfrm>
        </p:spPr>
        <p:txBody>
          <a:bodyPr>
            <a:normAutofit fontScale="92500" lnSpcReduction="20000"/>
          </a:bodyPr>
          <a:lstStyle/>
          <a:p>
            <a:r>
              <a:rPr lang="fr-FR" dirty="0"/>
              <a:t>Il y a</a:t>
            </a:r>
          </a:p>
          <a:p>
            <a:r>
              <a:rPr lang="fr-FR" dirty="0"/>
              <a:t>Dell</a:t>
            </a:r>
          </a:p>
          <a:p>
            <a:r>
              <a:rPr lang="fr-FR" dirty="0"/>
              <a:t>Lenovo</a:t>
            </a:r>
          </a:p>
          <a:p>
            <a:r>
              <a:rPr lang="fr-FR" dirty="0"/>
              <a:t>HP (</a:t>
            </a:r>
            <a:r>
              <a:rPr lang="fr-FR" dirty="0" err="1"/>
              <a:t>hewlett</a:t>
            </a:r>
            <a:r>
              <a:rPr lang="fr-FR" dirty="0"/>
              <a:t> </a:t>
            </a:r>
            <a:r>
              <a:rPr lang="fr-FR" dirty="0" err="1"/>
              <a:t>packard</a:t>
            </a:r>
            <a:r>
              <a:rPr lang="fr-FR" dirty="0"/>
              <a:t>)</a:t>
            </a:r>
          </a:p>
          <a:p>
            <a:r>
              <a:rPr lang="fr-FR" dirty="0"/>
              <a:t>MSI</a:t>
            </a:r>
          </a:p>
          <a:p>
            <a:r>
              <a:rPr lang="fr-FR" dirty="0"/>
              <a:t>Toshiba</a:t>
            </a:r>
          </a:p>
          <a:p>
            <a:r>
              <a:rPr lang="fr-FR" dirty="0"/>
              <a:t>Acer</a:t>
            </a:r>
          </a:p>
          <a:p>
            <a:r>
              <a:rPr lang="fr-FR" dirty="0"/>
              <a:t>Alienware (dell)</a:t>
            </a:r>
          </a:p>
          <a:p>
            <a:r>
              <a:rPr lang="fr-FR" dirty="0"/>
              <a:t>OMEN (HP)</a:t>
            </a:r>
          </a:p>
          <a:p>
            <a:r>
              <a:rPr lang="fr-FR" dirty="0"/>
              <a:t>Terra</a:t>
            </a:r>
          </a:p>
          <a:p>
            <a:r>
              <a:rPr lang="fr-FR" dirty="0"/>
              <a:t>Gigabyte</a:t>
            </a:r>
          </a:p>
          <a:p>
            <a:r>
              <a:rPr lang="fr-FR" dirty="0"/>
              <a:t>VOC</a:t>
            </a:r>
          </a:p>
          <a:p>
            <a:r>
              <a:rPr lang="fr-FR" dirty="0"/>
              <a:t>Samsung</a:t>
            </a:r>
          </a:p>
          <a:p>
            <a:r>
              <a:rPr lang="fr-FR" dirty="0"/>
              <a:t>Apple </a:t>
            </a:r>
          </a:p>
        </p:txBody>
      </p:sp>
    </p:spTree>
    <p:extLst>
      <p:ext uri="{BB962C8B-B14F-4D97-AF65-F5344CB8AC3E}">
        <p14:creationId xmlns:p14="http://schemas.microsoft.com/office/powerpoint/2010/main" val="197948083"/>
      </p:ext>
    </p:extLst>
  </p:cSld>
  <p:clrMapOvr>
    <a:masterClrMapping/>
  </p:clrMapOvr>
  <p:transition spd="slow">
    <p:comb/>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DC08DB-EC9C-4669-A718-304C02300089}"/>
              </a:ext>
            </a:extLst>
          </p:cNvPr>
          <p:cNvSpPr>
            <a:spLocks noGrp="1"/>
          </p:cNvSpPr>
          <p:nvPr>
            <p:ph type="title"/>
          </p:nvPr>
        </p:nvSpPr>
        <p:spPr>
          <a:xfrm>
            <a:off x="2568541" y="221774"/>
            <a:ext cx="8911687" cy="1280890"/>
          </a:xfrm>
        </p:spPr>
        <p:txBody>
          <a:bodyPr/>
          <a:lstStyle/>
          <a:p>
            <a:r>
              <a:rPr lang="fr-FR" dirty="0"/>
              <a:t>                               </a:t>
            </a:r>
            <a:r>
              <a:rPr lang="fr-FR" sz="6000" b="1" i="1" u="sng" dirty="0">
                <a:solidFill>
                  <a:schemeClr val="accent5">
                    <a:lumMod val="75000"/>
                  </a:schemeClr>
                </a:solidFill>
                <a:effectLst>
                  <a:outerShdw blurRad="38100" dist="38100" dir="2700000" algn="tl">
                    <a:srgbClr val="000000">
                      <a:alpha val="43137"/>
                    </a:srgbClr>
                  </a:outerShdw>
                </a:effectLst>
                <a:highlight>
                  <a:srgbClr val="000000"/>
                </a:highlight>
              </a:rPr>
              <a:t>Fin</a:t>
            </a:r>
          </a:p>
        </p:txBody>
      </p:sp>
      <p:pic>
        <p:nvPicPr>
          <p:cNvPr id="4098" name="Picture 2" descr="un computadora escritorio fondo de pantalla para forex comercio ...">
            <a:extLst>
              <a:ext uri="{FF2B5EF4-FFF2-40B4-BE49-F238E27FC236}">
                <a16:creationId xmlns:a16="http://schemas.microsoft.com/office/drawing/2014/main" id="{3006F00E-3730-4028-88E9-8156A998013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4999" y="1388474"/>
            <a:ext cx="10208801" cy="5104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462541"/>
      </p:ext>
    </p:extLst>
  </p:cSld>
  <p:clrMapOvr>
    <a:masterClrMapping/>
  </p:clrMapOvr>
  <p:transition spd="slow">
    <p:comb/>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B33784-44E5-4EBC-9CB9-C4B15B544ED4}"/>
              </a:ext>
            </a:extLst>
          </p:cNvPr>
          <p:cNvSpPr>
            <a:spLocks noGrp="1"/>
          </p:cNvSpPr>
          <p:nvPr>
            <p:ph type="title"/>
          </p:nvPr>
        </p:nvSpPr>
        <p:spPr/>
        <p:txBody>
          <a:bodyPr>
            <a:normAutofit/>
          </a:bodyPr>
          <a:lstStyle/>
          <a:p>
            <a:r>
              <a:rPr lang="fr-FR" dirty="0"/>
              <a:t>https://opal.ma/blogs/infos/brancher-deux-ecrans-sur-un-pc</a:t>
            </a:r>
          </a:p>
        </p:txBody>
      </p:sp>
      <p:sp>
        <p:nvSpPr>
          <p:cNvPr id="3" name="Espace réservé du contenu 2">
            <a:extLst>
              <a:ext uri="{FF2B5EF4-FFF2-40B4-BE49-F238E27FC236}">
                <a16:creationId xmlns:a16="http://schemas.microsoft.com/office/drawing/2014/main" id="{483D1FFC-91C8-49FA-BBC1-8BF8128279A2}"/>
              </a:ext>
            </a:extLst>
          </p:cNvPr>
          <p:cNvSpPr>
            <a:spLocks noGrp="1"/>
          </p:cNvSpPr>
          <p:nvPr>
            <p:ph idx="1"/>
          </p:nvPr>
        </p:nvSpPr>
        <p:spPr/>
        <p:txBody>
          <a:bodyPr/>
          <a:lstStyle/>
          <a:p>
            <a:endParaRPr lang="fr-FR" dirty="0"/>
          </a:p>
        </p:txBody>
      </p:sp>
    </p:spTree>
    <p:extLst>
      <p:ext uri="{BB962C8B-B14F-4D97-AF65-F5344CB8AC3E}">
        <p14:creationId xmlns:p14="http://schemas.microsoft.com/office/powerpoint/2010/main" val="4202316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A1402E-6429-462D-B01B-6A9A2DD67700}"/>
              </a:ext>
            </a:extLst>
          </p:cNvPr>
          <p:cNvSpPr>
            <a:spLocks noGrp="1"/>
          </p:cNvSpPr>
          <p:nvPr>
            <p:ph type="title"/>
          </p:nvPr>
        </p:nvSpPr>
        <p:spPr/>
        <p:txBody>
          <a:bodyPr/>
          <a:lstStyle/>
          <a:p>
            <a:r>
              <a:rPr lang="fr-FR" b="1" i="1" u="sng" dirty="0">
                <a:effectLst>
                  <a:outerShdw blurRad="38100" dist="38100" dir="2700000" algn="tl">
                    <a:srgbClr val="000000">
                      <a:alpha val="43137"/>
                    </a:srgbClr>
                  </a:outerShdw>
                </a:effectLst>
              </a:rPr>
              <a:t>sommaire</a:t>
            </a:r>
          </a:p>
        </p:txBody>
      </p:sp>
      <p:sp>
        <p:nvSpPr>
          <p:cNvPr id="3" name="Espace réservé du contenu 2">
            <a:extLst>
              <a:ext uri="{FF2B5EF4-FFF2-40B4-BE49-F238E27FC236}">
                <a16:creationId xmlns:a16="http://schemas.microsoft.com/office/drawing/2014/main" id="{0F0A76EB-6FE9-4193-9978-2AC9D7DA41B1}"/>
              </a:ext>
            </a:extLst>
          </p:cNvPr>
          <p:cNvSpPr>
            <a:spLocks noGrp="1"/>
          </p:cNvSpPr>
          <p:nvPr>
            <p:ph idx="1"/>
          </p:nvPr>
        </p:nvSpPr>
        <p:spPr>
          <a:xfrm>
            <a:off x="1560576" y="1475232"/>
            <a:ext cx="9944036" cy="4435990"/>
          </a:xfrm>
        </p:spPr>
        <p:txBody>
          <a:bodyPr>
            <a:normAutofit fontScale="92500" lnSpcReduction="10000"/>
          </a:bodyPr>
          <a:lstStyle/>
          <a:p>
            <a:r>
              <a:rPr lang="fr-FR" dirty="0"/>
              <a:t>De quoi est constitué un Ordinateur</a:t>
            </a:r>
          </a:p>
          <a:p>
            <a:r>
              <a:rPr lang="fr-FR" dirty="0"/>
              <a:t>A quoi servent les Ordinateur </a:t>
            </a:r>
          </a:p>
          <a:p>
            <a:r>
              <a:rPr lang="fr-FR" dirty="0"/>
              <a:t>Quand les ordinateur ont été crée</a:t>
            </a:r>
          </a:p>
          <a:p>
            <a:r>
              <a:rPr lang="fr-FR" dirty="0"/>
              <a:t>Explication d’un ordinateur</a:t>
            </a:r>
          </a:p>
          <a:p>
            <a:r>
              <a:rPr lang="fr-FR" dirty="0"/>
              <a:t>Explication d’un ordinateur (suite)</a:t>
            </a:r>
          </a:p>
          <a:p>
            <a:r>
              <a:rPr lang="fr-FR" dirty="0"/>
              <a:t>Définition du mot « ordinateur »</a:t>
            </a:r>
          </a:p>
          <a:p>
            <a:r>
              <a:rPr lang="fr-FR" dirty="0"/>
              <a:t>Comment fonctionne la connexion internet</a:t>
            </a:r>
          </a:p>
          <a:p>
            <a:r>
              <a:rPr lang="fr-FR" dirty="0"/>
              <a:t>Etape de démarrage d’un ordinateur</a:t>
            </a:r>
          </a:p>
          <a:p>
            <a:r>
              <a:rPr lang="fr-FR" dirty="0"/>
              <a:t>Quels sont les système d’exploitation </a:t>
            </a:r>
          </a:p>
          <a:p>
            <a:r>
              <a:rPr lang="fr-FR" dirty="0"/>
              <a:t>Système d’exploitation (suite)</a:t>
            </a:r>
          </a:p>
          <a:p>
            <a:r>
              <a:rPr lang="fr-FR" dirty="0"/>
              <a:t>Comment fonctionne les écran</a:t>
            </a:r>
          </a:p>
          <a:p>
            <a:r>
              <a:rPr lang="fr-FR" dirty="0"/>
              <a:t>Quelle sont les marque de d’ordinateur</a:t>
            </a:r>
          </a:p>
        </p:txBody>
      </p:sp>
    </p:spTree>
    <p:extLst>
      <p:ext uri="{BB962C8B-B14F-4D97-AF65-F5344CB8AC3E}">
        <p14:creationId xmlns:p14="http://schemas.microsoft.com/office/powerpoint/2010/main" val="707278200"/>
      </p:ext>
    </p:extLst>
  </p:cSld>
  <p:clrMapOvr>
    <a:masterClrMapping/>
  </p:clrMapOvr>
  <p:transition spd="slow">
    <p:comb/>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1CA1B7-2B9B-4F2F-8047-3BC26E101046}"/>
              </a:ext>
            </a:extLst>
          </p:cNvPr>
          <p:cNvSpPr>
            <a:spLocks noGrp="1"/>
          </p:cNvSpPr>
          <p:nvPr>
            <p:ph type="title"/>
          </p:nvPr>
        </p:nvSpPr>
        <p:spPr/>
        <p:txBody>
          <a:bodyPr/>
          <a:lstStyle/>
          <a:p>
            <a:r>
              <a:rPr lang="fr-FR" b="1" i="1" u="sng" dirty="0">
                <a:effectLst>
                  <a:outerShdw blurRad="38100" dist="38100" dir="2700000" algn="tl">
                    <a:srgbClr val="000000">
                      <a:alpha val="43137"/>
                    </a:srgbClr>
                  </a:outerShdw>
                </a:effectLst>
              </a:rPr>
              <a:t>Explication avant de commencer</a:t>
            </a:r>
          </a:p>
        </p:txBody>
      </p:sp>
      <p:sp>
        <p:nvSpPr>
          <p:cNvPr id="3" name="Espace réservé du contenu 2">
            <a:extLst>
              <a:ext uri="{FF2B5EF4-FFF2-40B4-BE49-F238E27FC236}">
                <a16:creationId xmlns:a16="http://schemas.microsoft.com/office/drawing/2014/main" id="{D7DE7F55-7F7C-4BD2-A420-F5276AC4DA29}"/>
              </a:ext>
            </a:extLst>
          </p:cNvPr>
          <p:cNvSpPr>
            <a:spLocks noGrp="1"/>
          </p:cNvSpPr>
          <p:nvPr>
            <p:ph idx="1"/>
          </p:nvPr>
        </p:nvSpPr>
        <p:spPr/>
        <p:txBody>
          <a:bodyPr>
            <a:normAutofit/>
          </a:bodyPr>
          <a:lstStyle/>
          <a:p>
            <a:r>
              <a:rPr lang="fr-FR" sz="2800" dirty="0"/>
              <a:t>Qu'est-ce que l'informatique ? L'informatique englobe l'usage des ordinateurs ou autres appareils, infrastructures et processus pour créer, traiter, stocker, sécuriser ou échanger toute forme de données électroniques. Depuis son apparition au milieu du XXème siècle, l'informatique a beaucoup évolué</a:t>
            </a:r>
          </a:p>
        </p:txBody>
      </p:sp>
    </p:spTree>
    <p:extLst>
      <p:ext uri="{BB962C8B-B14F-4D97-AF65-F5344CB8AC3E}">
        <p14:creationId xmlns:p14="http://schemas.microsoft.com/office/powerpoint/2010/main" val="1104960717"/>
      </p:ext>
    </p:extLst>
  </p:cSld>
  <p:clrMapOvr>
    <a:masterClrMapping/>
  </p:clrMapOvr>
  <p:transition spd="slow">
    <p:comb/>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A661BB-6736-4224-85E5-2B286707E3E1}"/>
              </a:ext>
            </a:extLst>
          </p:cNvPr>
          <p:cNvSpPr>
            <a:spLocks noGrp="1"/>
          </p:cNvSpPr>
          <p:nvPr>
            <p:ph type="title"/>
          </p:nvPr>
        </p:nvSpPr>
        <p:spPr>
          <a:xfrm>
            <a:off x="1676400" y="641960"/>
            <a:ext cx="10515600" cy="1325563"/>
          </a:xfrm>
        </p:spPr>
        <p:txBody>
          <a:bodyPr/>
          <a:lstStyle/>
          <a:p>
            <a:r>
              <a:rPr lang="fr-FR" b="1" i="1" u="sng" dirty="0">
                <a:effectLst>
                  <a:outerShdw blurRad="38100" dist="38100" dir="2700000" algn="tl">
                    <a:srgbClr val="000000">
                      <a:alpha val="43137"/>
                    </a:srgbClr>
                  </a:outerShdw>
                </a:effectLst>
              </a:rPr>
              <a:t>De quoi est constitué un Ordinateur ?</a:t>
            </a:r>
          </a:p>
        </p:txBody>
      </p:sp>
      <p:sp>
        <p:nvSpPr>
          <p:cNvPr id="3" name="Espace réservé du contenu 2">
            <a:extLst>
              <a:ext uri="{FF2B5EF4-FFF2-40B4-BE49-F238E27FC236}">
                <a16:creationId xmlns:a16="http://schemas.microsoft.com/office/drawing/2014/main" id="{FE6E6DF3-7749-4DB8-A985-780965A78553}"/>
              </a:ext>
            </a:extLst>
          </p:cNvPr>
          <p:cNvSpPr>
            <a:spLocks noGrp="1"/>
          </p:cNvSpPr>
          <p:nvPr>
            <p:ph idx="1"/>
          </p:nvPr>
        </p:nvSpPr>
        <p:spPr>
          <a:xfrm>
            <a:off x="676835" y="1253330"/>
            <a:ext cx="10515600" cy="4962709"/>
          </a:xfrm>
        </p:spPr>
        <p:txBody>
          <a:bodyPr>
            <a:normAutofit/>
          </a:bodyPr>
          <a:lstStyle/>
          <a:p>
            <a:r>
              <a:rPr lang="fr-FR" sz="1800" dirty="0"/>
              <a:t>Un ordinateur est constitué de divers composant comme :</a:t>
            </a:r>
          </a:p>
          <a:p>
            <a:r>
              <a:rPr lang="fr-FR" sz="1800" dirty="0"/>
              <a:t>La base d’un ordinateur est la carte mère qui permet de poser tout les composant</a:t>
            </a:r>
          </a:p>
          <a:p>
            <a:r>
              <a:rPr lang="fr-FR" sz="1800" dirty="0"/>
              <a:t>La RAM (Random Access Memory) permet de stocker des données temporairement</a:t>
            </a:r>
          </a:p>
          <a:p>
            <a:r>
              <a:rPr lang="fr-FR" sz="1800" dirty="0"/>
              <a:t>Le HDD/SSD (Solid State Drive/Hard Disk Drive ) permet des pouvoir mettre un système d’exploitation comme : Windows linux MacOs ECT et stocke les données personnelles </a:t>
            </a:r>
          </a:p>
          <a:p>
            <a:r>
              <a:rPr lang="fr-FR" sz="1800" dirty="0"/>
              <a:t>Le processeur x32/x64 ( intel, ryzen ou arm64/arm32 ) permet de faire des calculs pour traiter les données</a:t>
            </a:r>
          </a:p>
          <a:p>
            <a:r>
              <a:rPr lang="fr-FR" sz="1800" dirty="0"/>
              <a:t>Il y a aussi le Hardware (le matériel) et le Software (le logiciel)</a:t>
            </a:r>
          </a:p>
          <a:p>
            <a:endParaRPr lang="fr-FR" sz="1800" dirty="0"/>
          </a:p>
        </p:txBody>
      </p:sp>
      <p:pic>
        <p:nvPicPr>
          <p:cNvPr id="2050" name="Picture 2" descr="PC Innenleben - i5 2500K quadcore Foto &amp; Bild | industrie und technik ...">
            <a:extLst>
              <a:ext uri="{FF2B5EF4-FFF2-40B4-BE49-F238E27FC236}">
                <a16:creationId xmlns:a16="http://schemas.microsoft.com/office/drawing/2014/main" id="{4BD45F25-7623-4445-BC26-B0023C2CEE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5806" y="4283242"/>
            <a:ext cx="3726783" cy="2484522"/>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Qu'est-ce qu'un PC">
            <a:extLst>
              <a:ext uri="{FF2B5EF4-FFF2-40B4-BE49-F238E27FC236}">
                <a16:creationId xmlns:a16="http://schemas.microsoft.com/office/drawing/2014/main" id="{DACDC633-2A39-4D46-BCB1-311583026B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5257" y="3763254"/>
            <a:ext cx="3726784" cy="2751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160819"/>
      </p:ext>
    </p:extLst>
  </p:cSld>
  <p:clrMapOvr>
    <a:masterClrMapping/>
  </p:clrMapOvr>
  <p:transition spd="slow">
    <p:comb/>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6B16D7-7154-4CD7-84F2-DE19CCB2B9DB}"/>
              </a:ext>
            </a:extLst>
          </p:cNvPr>
          <p:cNvSpPr>
            <a:spLocks noGrp="1"/>
          </p:cNvSpPr>
          <p:nvPr>
            <p:ph type="title"/>
          </p:nvPr>
        </p:nvSpPr>
        <p:spPr/>
        <p:txBody>
          <a:bodyPr/>
          <a:lstStyle/>
          <a:p>
            <a:r>
              <a:rPr lang="fr-FR" b="1" i="1" u="sng" dirty="0">
                <a:effectLst>
                  <a:outerShdw blurRad="38100" dist="38100" dir="2700000" algn="tl">
                    <a:srgbClr val="000000">
                      <a:alpha val="43137"/>
                    </a:srgbClr>
                  </a:outerShdw>
                </a:effectLst>
              </a:rPr>
              <a:t>A quoi servent les Ordinateur ?</a:t>
            </a:r>
          </a:p>
        </p:txBody>
      </p:sp>
      <p:sp>
        <p:nvSpPr>
          <p:cNvPr id="3" name="Espace réservé du contenu 2">
            <a:extLst>
              <a:ext uri="{FF2B5EF4-FFF2-40B4-BE49-F238E27FC236}">
                <a16:creationId xmlns:a16="http://schemas.microsoft.com/office/drawing/2014/main" id="{A156BCCF-C4A5-47BB-874B-D2802D86E0D7}"/>
              </a:ext>
            </a:extLst>
          </p:cNvPr>
          <p:cNvSpPr>
            <a:spLocks noGrp="1"/>
          </p:cNvSpPr>
          <p:nvPr>
            <p:ph idx="1"/>
          </p:nvPr>
        </p:nvSpPr>
        <p:spPr/>
        <p:txBody>
          <a:bodyPr/>
          <a:lstStyle/>
          <a:p>
            <a:r>
              <a:rPr lang="fr-FR" dirty="0"/>
              <a:t>Les Ordinateur servent souvent pour : le multimédia, la bureautique ou les jeux </a:t>
            </a:r>
          </a:p>
          <a:p>
            <a:r>
              <a:rPr lang="fr-FR" dirty="0"/>
              <a:t>Le multimédia aura besoin de 8 Gigaoctet au minimum</a:t>
            </a:r>
          </a:p>
          <a:p>
            <a:r>
              <a:rPr lang="fr-FR" dirty="0"/>
              <a:t>La bureautique aura besoin de 16 Gigaoctet au minimum</a:t>
            </a:r>
          </a:p>
          <a:p>
            <a:r>
              <a:rPr lang="fr-FR" dirty="0"/>
              <a:t>Et les jeux auront besoin de 32 Gigaoctet ou plus au minimum</a:t>
            </a:r>
          </a:p>
        </p:txBody>
      </p:sp>
      <p:pic>
        <p:nvPicPr>
          <p:cNvPr id="3074" name="Picture 2" descr="Персональный компьютер: купить готовый или собрать самостоятельно ...">
            <a:extLst>
              <a:ext uri="{FF2B5EF4-FFF2-40B4-BE49-F238E27FC236}">
                <a16:creationId xmlns:a16="http://schemas.microsoft.com/office/drawing/2014/main" id="{3A382F76-7D93-4ADC-9B45-4D10B76BA7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7128" y="4372426"/>
            <a:ext cx="2603352" cy="172458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s2.qwant.com/thumbr/474x210/5/3/5bd8cd61de7bfd7bdf71b19ae6b2abb292f6c98485ee4de9d71ffa0f6b2116/th.jpg?u=https%3A%2F%2Ftse.mm.bing.net%2Fth%3Fid%3DOIP.RRyBwMvfEYla0wwaJuz5wQHaDS%26cb%3Diwp2%26pid%3DApi&amp;q=0&amp;b=1&amp;p=0&amp;a=0">
            <a:extLst>
              <a:ext uri="{FF2B5EF4-FFF2-40B4-BE49-F238E27FC236}">
                <a16:creationId xmlns:a16="http://schemas.microsoft.com/office/drawing/2014/main" id="{955D96EA-F3A6-4847-8553-2AD6B86EEB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455262" y="4485753"/>
            <a:ext cx="3636839" cy="1611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4311770"/>
      </p:ext>
    </p:extLst>
  </p:cSld>
  <p:clrMapOvr>
    <a:masterClrMapping/>
  </p:clrMapOvr>
  <p:transition spd="slow">
    <p:comb/>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E8EC74-98A9-4696-8E90-780E85B05E7B}"/>
              </a:ext>
            </a:extLst>
          </p:cNvPr>
          <p:cNvSpPr>
            <a:spLocks noGrp="1"/>
          </p:cNvSpPr>
          <p:nvPr>
            <p:ph type="title"/>
          </p:nvPr>
        </p:nvSpPr>
        <p:spPr>
          <a:xfrm>
            <a:off x="1676400" y="678632"/>
            <a:ext cx="10515600" cy="1325563"/>
          </a:xfrm>
        </p:spPr>
        <p:txBody>
          <a:bodyPr/>
          <a:lstStyle/>
          <a:p>
            <a:r>
              <a:rPr lang="fr-FR" b="1" i="1" u="sng" dirty="0">
                <a:effectLst>
                  <a:outerShdw blurRad="38100" dist="38100" dir="2700000" algn="tl">
                    <a:srgbClr val="000000">
                      <a:alpha val="43137"/>
                    </a:srgbClr>
                  </a:outerShdw>
                </a:effectLst>
              </a:rPr>
              <a:t>Quand les ordinateur ont été crée ?</a:t>
            </a:r>
          </a:p>
        </p:txBody>
      </p:sp>
      <p:sp>
        <p:nvSpPr>
          <p:cNvPr id="3" name="Espace réservé du contenu 2">
            <a:extLst>
              <a:ext uri="{FF2B5EF4-FFF2-40B4-BE49-F238E27FC236}">
                <a16:creationId xmlns:a16="http://schemas.microsoft.com/office/drawing/2014/main" id="{C281D281-1FC7-4234-8CF7-E62DA878C5E5}"/>
              </a:ext>
            </a:extLst>
          </p:cNvPr>
          <p:cNvSpPr>
            <a:spLocks noGrp="1"/>
          </p:cNvSpPr>
          <p:nvPr>
            <p:ph idx="1"/>
          </p:nvPr>
        </p:nvSpPr>
        <p:spPr>
          <a:xfrm>
            <a:off x="569976" y="1273175"/>
            <a:ext cx="10515600" cy="4351338"/>
          </a:xfrm>
        </p:spPr>
        <p:txBody>
          <a:bodyPr>
            <a:normAutofit/>
          </a:bodyPr>
          <a:lstStyle/>
          <a:p>
            <a:pPr marL="0" indent="0">
              <a:buNone/>
            </a:pPr>
            <a:r>
              <a:rPr lang="fr-FR" sz="2000" dirty="0"/>
              <a:t>L’histoire de l’ordinateur est complexe et fascinante, rendant difficile de répondre simplement à la question « qui a créé le premier ordinateur ». Il n’y a pas de réponse facile en raison des nombreuses classifications des ordinateurs et de l’évolution de l’invention de l’ordinateur au fil du temps. Le premier ordinateur mécanique, créé par </a:t>
            </a:r>
            <a:r>
              <a:rPr lang="fr-FR" sz="2000" b="1" dirty="0"/>
              <a:t>Charles Babbage</a:t>
            </a:r>
            <a:r>
              <a:rPr lang="fr-FR" sz="2000" dirty="0"/>
              <a:t> en 1822, ne ressemble pas vraiment à ce que la plupart des gens considèrent aujourd’hui comme un ordinateur. </a:t>
            </a:r>
          </a:p>
        </p:txBody>
      </p:sp>
      <p:pic>
        <p:nvPicPr>
          <p:cNvPr id="1026" name="Picture 2" descr="https://s2.qwant.com/thumbr/474x249/7/2/cde049eae167917b6096bbfcbd7d6f4306c72307be81be62132d0595a31dfb/th.jpg?u=https%3A%2F%2Ftse.mm.bing.net%2Fth%3Fid%3DOIP.wJdYCFI6eTzR6_XS3SuQpgHaD5%26pid%3DApi&amp;q=0&amp;b=1&amp;p=0&amp;a=0">
            <a:extLst>
              <a:ext uri="{FF2B5EF4-FFF2-40B4-BE49-F238E27FC236}">
                <a16:creationId xmlns:a16="http://schemas.microsoft.com/office/drawing/2014/main" id="{71FDA76A-69CD-41F4-8FB4-8DF6DCFFE3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9344" y="3974178"/>
            <a:ext cx="4514850" cy="2371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0138046"/>
      </p:ext>
    </p:extLst>
  </p:cSld>
  <p:clrMapOvr>
    <a:masterClrMapping/>
  </p:clrMapOvr>
  <p:transition spd="slow">
    <p:comb/>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D714D5-AC4A-445D-A5BE-6E7892A724C5}"/>
              </a:ext>
            </a:extLst>
          </p:cNvPr>
          <p:cNvSpPr>
            <a:spLocks noGrp="1"/>
          </p:cNvSpPr>
          <p:nvPr>
            <p:ph type="title"/>
          </p:nvPr>
        </p:nvSpPr>
        <p:spPr>
          <a:xfrm>
            <a:off x="2486272" y="154580"/>
            <a:ext cx="10515600" cy="1325563"/>
          </a:xfrm>
        </p:spPr>
        <p:txBody>
          <a:bodyPr/>
          <a:lstStyle/>
          <a:p>
            <a:r>
              <a:rPr lang="fr-FR" b="1" i="1" u="sng" dirty="0">
                <a:effectLst>
                  <a:outerShdw blurRad="38100" dist="38100" dir="2700000" algn="tl">
                    <a:srgbClr val="000000">
                      <a:alpha val="43137"/>
                    </a:srgbClr>
                  </a:outerShdw>
                </a:effectLst>
              </a:rPr>
              <a:t>Explication d’un ordinateur</a:t>
            </a:r>
          </a:p>
        </p:txBody>
      </p:sp>
      <p:sp>
        <p:nvSpPr>
          <p:cNvPr id="3" name="Espace réservé du contenu 2">
            <a:extLst>
              <a:ext uri="{FF2B5EF4-FFF2-40B4-BE49-F238E27FC236}">
                <a16:creationId xmlns:a16="http://schemas.microsoft.com/office/drawing/2014/main" id="{3F98A90B-424E-4701-BB93-B6BE99265BE7}"/>
              </a:ext>
            </a:extLst>
          </p:cNvPr>
          <p:cNvSpPr>
            <a:spLocks noGrp="1"/>
          </p:cNvSpPr>
          <p:nvPr>
            <p:ph idx="1"/>
          </p:nvPr>
        </p:nvSpPr>
        <p:spPr>
          <a:xfrm>
            <a:off x="838200" y="1170930"/>
            <a:ext cx="10515600" cy="4351338"/>
          </a:xfrm>
        </p:spPr>
        <p:txBody>
          <a:bodyPr>
            <a:normAutofit/>
          </a:bodyPr>
          <a:lstStyle/>
          <a:p>
            <a:pPr marL="0" indent="0">
              <a:buNone/>
            </a:pPr>
            <a:r>
              <a:rPr lang="fr-FR" sz="1800" dirty="0"/>
              <a:t>Un </a:t>
            </a:r>
            <a:r>
              <a:rPr lang="fr-FR" sz="1800" b="1" dirty="0"/>
              <a:t>ordinateur</a:t>
            </a:r>
            <a:r>
              <a:rPr lang="fr-FR" sz="1800" dirty="0"/>
              <a:t> est un </a:t>
            </a:r>
            <a:r>
              <a:rPr lang="fr-FR" sz="1800" dirty="0">
                <a:hlinkClick r:id="rId2" tooltip="Système de traitement de l'information"/>
              </a:rPr>
              <a:t>système de traitement de l'information</a:t>
            </a:r>
            <a:r>
              <a:rPr lang="fr-FR" sz="1800" dirty="0"/>
              <a:t> </a:t>
            </a:r>
            <a:r>
              <a:rPr lang="fr-FR" sz="1800" dirty="0">
                <a:hlinkClick r:id="rId3" tooltip="Programmation informatique"/>
              </a:rPr>
              <a:t>programmable</a:t>
            </a:r>
            <a:r>
              <a:rPr lang="fr-FR" sz="1800" dirty="0"/>
              <a:t> tel que </a:t>
            </a:r>
            <a:r>
              <a:rPr lang="fr-FR" sz="1800" dirty="0">
                <a:hlinkClick r:id="rId4" tooltip="Machine de Turing"/>
              </a:rPr>
              <a:t>défini par Alan Turing</a:t>
            </a:r>
            <a:r>
              <a:rPr lang="fr-FR" sz="1800" dirty="0"/>
              <a:t> et qui fonctionne par la lecture séquentielle d'un ensemble d'</a:t>
            </a:r>
            <a:r>
              <a:rPr lang="fr-FR" sz="1800" dirty="0">
                <a:hlinkClick r:id="rId5" tooltip="Instruction-machine"/>
              </a:rPr>
              <a:t>instructions</a:t>
            </a:r>
            <a:r>
              <a:rPr lang="fr-FR" sz="1800" dirty="0"/>
              <a:t>, organisées en </a:t>
            </a:r>
            <a:r>
              <a:rPr lang="fr-FR" sz="1800" dirty="0">
                <a:hlinkClick r:id="rId6" tooltip="Programme informatique"/>
              </a:rPr>
              <a:t>programmes</a:t>
            </a:r>
            <a:r>
              <a:rPr lang="fr-FR" sz="1800" dirty="0"/>
              <a:t>, qui lui font exécuter des opérations </a:t>
            </a:r>
            <a:r>
              <a:rPr lang="fr-FR" sz="1800" dirty="0">
                <a:hlinkClick r:id="rId7" tooltip="Logique"/>
              </a:rPr>
              <a:t>logiques</a:t>
            </a:r>
            <a:r>
              <a:rPr lang="fr-FR" sz="1800" dirty="0"/>
              <a:t> et </a:t>
            </a:r>
            <a:r>
              <a:rPr lang="fr-FR" sz="1800" dirty="0">
                <a:hlinkClick r:id="rId8" tooltip="Arithmétique"/>
              </a:rPr>
              <a:t>arithmétiques</a:t>
            </a:r>
            <a:r>
              <a:rPr lang="fr-FR" sz="1800" dirty="0"/>
              <a:t>. Sa structure physique actuelle fait que toutes les opérations reposent sur la </a:t>
            </a:r>
            <a:r>
              <a:rPr lang="fr-FR" sz="1800" dirty="0">
                <a:hlinkClick r:id="rId9" tooltip="Logique binaire"/>
              </a:rPr>
              <a:t>logique binaire</a:t>
            </a:r>
            <a:r>
              <a:rPr lang="fr-FR" sz="1800" dirty="0"/>
              <a:t> et sur des nombres formés à partir de </a:t>
            </a:r>
            <a:r>
              <a:rPr lang="fr-FR" sz="1800" dirty="0">
                <a:hlinkClick r:id="rId10" tooltip="Chiffres binaires"/>
              </a:rPr>
              <a:t>chiffres binaires</a:t>
            </a:r>
            <a:r>
              <a:rPr lang="fr-FR" sz="1800" dirty="0"/>
              <a:t>. Dès sa mise sous tension, un ordinateur exécute, l'une après l'autre, des instructions qui lui font lire, manipuler, puis réécrire un ensemble de </a:t>
            </a:r>
            <a:r>
              <a:rPr lang="fr-FR" sz="1800" dirty="0">
                <a:hlinkClick r:id="rId11" tooltip="Donnée (informatique)"/>
              </a:rPr>
              <a:t>données</a:t>
            </a:r>
            <a:r>
              <a:rPr lang="fr-FR" sz="1800" dirty="0"/>
              <a:t> déterminées par une </a:t>
            </a:r>
            <a:r>
              <a:rPr lang="fr-FR" sz="1800" dirty="0">
                <a:hlinkClick r:id="rId12" tooltip="Mémoire morte"/>
              </a:rPr>
              <a:t>mémoire morte</a:t>
            </a:r>
            <a:r>
              <a:rPr lang="fr-FR" sz="1800" dirty="0"/>
              <a:t> d'</a:t>
            </a:r>
            <a:r>
              <a:rPr lang="fr-FR" sz="1800" dirty="0">
                <a:hlinkClick r:id="rId13" tooltip="Démarrage d'un ordinateur"/>
              </a:rPr>
              <a:t>amorçage</a:t>
            </a:r>
            <a:r>
              <a:rPr lang="fr-FR" sz="1800" dirty="0"/>
              <a:t>. </a:t>
            </a:r>
          </a:p>
        </p:txBody>
      </p:sp>
      <p:pic>
        <p:nvPicPr>
          <p:cNvPr id="4" name="Picture 2" descr="https://s2.qwant.com/thumbr/474x265/c/c/4c344a55cd3d3611ee85d51128d45a8bd94656f1f4ebab634ccfcb8ccef4f5/th.jpg?u=https%3A%2F%2Ftse.mm.bing.net%2Fth%3Fid%3DOIP.bocYRnJc29eZTPmkeSyEbQHaEJ%26pid%3DApi&amp;q=0&amp;b=1&amp;p=0&amp;a=0">
            <a:extLst>
              <a:ext uri="{FF2B5EF4-FFF2-40B4-BE49-F238E27FC236}">
                <a16:creationId xmlns:a16="http://schemas.microsoft.com/office/drawing/2014/main" id="{B3D139AC-A680-49F2-9F15-8CAF87ADFFB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87042" y="3748070"/>
            <a:ext cx="5735847" cy="320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7084249"/>
      </p:ext>
    </p:extLst>
  </p:cSld>
  <p:clrMapOvr>
    <a:masterClrMapping/>
  </p:clrMapOvr>
  <p:transition spd="slow">
    <p:comb/>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B4AC9F-EEF4-4875-B88B-BF511B1EE76C}"/>
              </a:ext>
            </a:extLst>
          </p:cNvPr>
          <p:cNvSpPr>
            <a:spLocks noGrp="1"/>
          </p:cNvSpPr>
          <p:nvPr>
            <p:ph type="title"/>
          </p:nvPr>
        </p:nvSpPr>
        <p:spPr/>
        <p:txBody>
          <a:bodyPr/>
          <a:lstStyle/>
          <a:p>
            <a:r>
              <a:rPr lang="fr-FR" b="1" i="1" u="sng" dirty="0">
                <a:effectLst>
                  <a:outerShdw blurRad="38100" dist="38100" dir="2700000" algn="tl">
                    <a:srgbClr val="000000">
                      <a:alpha val="43137"/>
                    </a:srgbClr>
                  </a:outerShdw>
                </a:effectLst>
              </a:rPr>
              <a:t>Explication d’un ordinateur (suite)</a:t>
            </a:r>
          </a:p>
        </p:txBody>
      </p:sp>
      <p:sp>
        <p:nvSpPr>
          <p:cNvPr id="3" name="Espace réservé du contenu 2">
            <a:extLst>
              <a:ext uri="{FF2B5EF4-FFF2-40B4-BE49-F238E27FC236}">
                <a16:creationId xmlns:a16="http://schemas.microsoft.com/office/drawing/2014/main" id="{A29DD669-EB57-4FFE-9407-168C7BDF8D76}"/>
              </a:ext>
            </a:extLst>
          </p:cNvPr>
          <p:cNvSpPr>
            <a:spLocks noGrp="1"/>
          </p:cNvSpPr>
          <p:nvPr>
            <p:ph idx="1"/>
          </p:nvPr>
        </p:nvSpPr>
        <p:spPr>
          <a:xfrm>
            <a:off x="1104293" y="1331259"/>
            <a:ext cx="8946541" cy="4195481"/>
          </a:xfrm>
        </p:spPr>
        <p:txBody>
          <a:bodyPr>
            <a:normAutofit/>
          </a:bodyPr>
          <a:lstStyle/>
          <a:p>
            <a:r>
              <a:rPr lang="fr-FR" sz="1800" dirty="0">
                <a:solidFill>
                  <a:srgbClr val="202122"/>
                </a:solidFill>
                <a:latin typeface="Arial" panose="020B0604020202020204" pitchFamily="34" charset="0"/>
              </a:rPr>
              <a:t>Les </a:t>
            </a:r>
            <a:r>
              <a:rPr lang="fr-FR" sz="1800" dirty="0">
                <a:latin typeface="Arial" panose="020B0604020202020204" pitchFamily="34" charset="0"/>
                <a:hlinkClick r:id="rId2" tooltip="Donnée"/>
              </a:rPr>
              <a:t>données</a:t>
            </a:r>
            <a:r>
              <a:rPr lang="fr-FR" sz="1800" dirty="0">
                <a:solidFill>
                  <a:srgbClr val="202122"/>
                </a:solidFill>
                <a:latin typeface="Arial" panose="020B0604020202020204" pitchFamily="34" charset="0"/>
              </a:rPr>
              <a:t> à manipuler sont </a:t>
            </a:r>
            <a:r>
              <a:rPr lang="fr-FR" sz="1800" dirty="0">
                <a:latin typeface="Arial" panose="020B0604020202020204" pitchFamily="34" charset="0"/>
                <a:hlinkClick r:id="rId3" tooltip="Système d'acquisition de données"/>
              </a:rPr>
              <a:t>acquises</a:t>
            </a:r>
            <a:r>
              <a:rPr lang="fr-FR" sz="1800" dirty="0">
                <a:solidFill>
                  <a:srgbClr val="202122"/>
                </a:solidFill>
                <a:latin typeface="Arial" panose="020B0604020202020204" pitchFamily="34" charset="0"/>
              </a:rPr>
              <a:t> soit par la lecture de </a:t>
            </a:r>
            <a:r>
              <a:rPr lang="fr-FR" sz="1800" dirty="0">
                <a:latin typeface="Arial" panose="020B0604020202020204" pitchFamily="34" charset="0"/>
                <a:hlinkClick r:id="rId4" tooltip="Mémoire (informatique)"/>
              </a:rPr>
              <a:t>mémoires</a:t>
            </a:r>
            <a:r>
              <a:rPr lang="fr-FR" sz="1800" dirty="0">
                <a:solidFill>
                  <a:srgbClr val="202122"/>
                </a:solidFill>
                <a:latin typeface="Arial" panose="020B0604020202020204" pitchFamily="34" charset="0"/>
              </a:rPr>
              <a:t>, soit en provenance de </a:t>
            </a:r>
            <a:r>
              <a:rPr lang="fr-FR" sz="1800" dirty="0">
                <a:latin typeface="Arial" panose="020B0604020202020204" pitchFamily="34" charset="0"/>
                <a:hlinkClick r:id="rId5" tooltip="Périphérique informatique"/>
              </a:rPr>
              <a:t>périphériques</a:t>
            </a:r>
            <a:r>
              <a:rPr lang="fr-FR" sz="1800" dirty="0">
                <a:solidFill>
                  <a:srgbClr val="202122"/>
                </a:solidFill>
                <a:latin typeface="Arial" panose="020B0604020202020204" pitchFamily="34" charset="0"/>
              </a:rPr>
              <a:t> internes ou externes (déplacement d'une </a:t>
            </a:r>
            <a:r>
              <a:rPr lang="fr-FR" sz="1800" dirty="0">
                <a:latin typeface="Arial" panose="020B0604020202020204" pitchFamily="34" charset="0"/>
                <a:hlinkClick r:id="rId6" tooltip="Souris (informatique)"/>
              </a:rPr>
              <a:t>souris</a:t>
            </a:r>
            <a:r>
              <a:rPr lang="fr-FR" sz="1800" dirty="0">
                <a:solidFill>
                  <a:srgbClr val="202122"/>
                </a:solidFill>
                <a:latin typeface="Arial" panose="020B0604020202020204" pitchFamily="34" charset="0"/>
              </a:rPr>
              <a:t>, touche appuyée sur un </a:t>
            </a:r>
            <a:r>
              <a:rPr lang="fr-FR" sz="1800" dirty="0">
                <a:latin typeface="Arial" panose="020B0604020202020204" pitchFamily="34" charset="0"/>
                <a:hlinkClick r:id="rId7" tooltip="Clavier d'ordinateur"/>
              </a:rPr>
              <a:t>clavier</a:t>
            </a:r>
            <a:r>
              <a:rPr lang="fr-FR" sz="1800" dirty="0">
                <a:solidFill>
                  <a:srgbClr val="202122"/>
                </a:solidFill>
                <a:latin typeface="Arial" panose="020B0604020202020204" pitchFamily="34" charset="0"/>
              </a:rPr>
              <a:t>, déplacement d'un stylet sur une tablette, </a:t>
            </a:r>
            <a:r>
              <a:rPr lang="fr-FR" sz="1800" dirty="0">
                <a:latin typeface="Arial" panose="020B0604020202020204" pitchFamily="34" charset="0"/>
                <a:hlinkClick r:id="rId8" tooltip="Température"/>
              </a:rPr>
              <a:t>température</a:t>
            </a:r>
            <a:r>
              <a:rPr lang="fr-FR" sz="1800" dirty="0">
                <a:solidFill>
                  <a:srgbClr val="202122"/>
                </a:solidFill>
                <a:latin typeface="Arial" panose="020B0604020202020204" pitchFamily="34" charset="0"/>
              </a:rPr>
              <a:t> et autres </a:t>
            </a:r>
            <a:r>
              <a:rPr lang="fr-FR" sz="1800" dirty="0">
                <a:latin typeface="Arial" panose="020B0604020202020204" pitchFamily="34" charset="0"/>
                <a:hlinkClick r:id="rId9" tooltip="Mesure physique"/>
              </a:rPr>
              <a:t>mesures physiques</a:t>
            </a:r>
            <a:r>
              <a:rPr lang="fr-FR" sz="1800" dirty="0">
                <a:solidFill>
                  <a:srgbClr val="202122"/>
                </a:solidFill>
                <a:latin typeface="Arial" panose="020B0604020202020204" pitchFamily="34" charset="0"/>
              </a:rPr>
              <a:t>…). Une fois utilisés, ou manipulés, les résultats sont écrits soit dans des mémoires, soit dans des composants qui peuvent transformer une valeur </a:t>
            </a:r>
            <a:r>
              <a:rPr lang="fr-FR" sz="1800" dirty="0">
                <a:latin typeface="Arial" panose="020B0604020202020204" pitchFamily="34" charset="0"/>
                <a:hlinkClick r:id="rId10" tooltip="Système binaire"/>
              </a:rPr>
              <a:t>binaire</a:t>
            </a:r>
            <a:r>
              <a:rPr lang="fr-FR" sz="1800" dirty="0">
                <a:solidFill>
                  <a:srgbClr val="202122"/>
                </a:solidFill>
                <a:latin typeface="Arial" panose="020B0604020202020204" pitchFamily="34" charset="0"/>
              </a:rPr>
              <a:t> en une action physique (écriture sur une </a:t>
            </a:r>
            <a:r>
              <a:rPr lang="fr-FR" sz="1800" dirty="0">
                <a:latin typeface="Arial" panose="020B0604020202020204" pitchFamily="34" charset="0"/>
                <a:hlinkClick r:id="rId11" tooltip="Imprimante"/>
              </a:rPr>
              <a:t>imprimante</a:t>
            </a:r>
            <a:r>
              <a:rPr lang="fr-FR" sz="1800" dirty="0">
                <a:solidFill>
                  <a:srgbClr val="202122"/>
                </a:solidFill>
                <a:latin typeface="Arial" panose="020B0604020202020204" pitchFamily="34" charset="0"/>
              </a:rPr>
              <a:t> ou sur un </a:t>
            </a:r>
            <a:r>
              <a:rPr lang="fr-FR" sz="1800" dirty="0">
                <a:latin typeface="Arial" panose="020B0604020202020204" pitchFamily="34" charset="0"/>
                <a:hlinkClick r:id="rId12" tooltip="Moniteur d'ordinateur"/>
              </a:rPr>
              <a:t>moniteur</a:t>
            </a:r>
            <a:r>
              <a:rPr lang="fr-FR" sz="1800" dirty="0">
                <a:solidFill>
                  <a:srgbClr val="202122"/>
                </a:solidFill>
                <a:latin typeface="Arial" panose="020B0604020202020204" pitchFamily="34" charset="0"/>
              </a:rPr>
              <a:t>, accélération ou freinage d'un véhicule, changement de température d'un four…). L'ordinateur peut aussi répondre à des interruptions qui lui permettent d’exécuter des programmes de réponses spécifiques à chacune, puis de reprendre l’exécution séquentielle du </a:t>
            </a:r>
            <a:r>
              <a:rPr lang="fr-FR" sz="1800" dirty="0">
                <a:latin typeface="Arial" panose="020B0604020202020204" pitchFamily="34" charset="0"/>
                <a:hlinkClick r:id="rId13" tooltip="Programme informatique"/>
              </a:rPr>
              <a:t>programme</a:t>
            </a:r>
            <a:r>
              <a:rPr lang="fr-FR" sz="1800" dirty="0">
                <a:solidFill>
                  <a:srgbClr val="202122"/>
                </a:solidFill>
                <a:latin typeface="Arial" panose="020B0604020202020204" pitchFamily="34" charset="0"/>
              </a:rPr>
              <a:t> interrompu.</a:t>
            </a:r>
            <a:endParaRPr lang="fr-FR" sz="1800" dirty="0"/>
          </a:p>
          <a:p>
            <a:endParaRPr lang="fr-FR" dirty="0"/>
          </a:p>
        </p:txBody>
      </p:sp>
      <p:pic>
        <p:nvPicPr>
          <p:cNvPr id="2050" name="Picture 2" descr="Si tu lis ces lignes, c’est que tu sais déjà ce qu’est un ordinateur ...">
            <a:extLst>
              <a:ext uri="{FF2B5EF4-FFF2-40B4-BE49-F238E27FC236}">
                <a16:creationId xmlns:a16="http://schemas.microsoft.com/office/drawing/2014/main" id="{46F06372-178E-496B-A684-147C6D72E49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47764" y="4115476"/>
            <a:ext cx="3606140" cy="2822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734550"/>
      </p:ext>
    </p:extLst>
  </p:cSld>
  <p:clrMapOvr>
    <a:masterClrMapping/>
  </p:clrMapOvr>
  <p:transition spd="slow">
    <p:comb/>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9B7721-0C64-4B28-BB68-BA3EB238E4FC}"/>
              </a:ext>
            </a:extLst>
          </p:cNvPr>
          <p:cNvSpPr>
            <a:spLocks noGrp="1"/>
          </p:cNvSpPr>
          <p:nvPr>
            <p:ph type="title"/>
          </p:nvPr>
        </p:nvSpPr>
        <p:spPr/>
        <p:txBody>
          <a:bodyPr/>
          <a:lstStyle/>
          <a:p>
            <a:r>
              <a:rPr lang="fr-FR" b="1" i="1" u="sng" dirty="0">
                <a:effectLst>
                  <a:outerShdw blurRad="38100" dist="38100" dir="2700000" algn="tl">
                    <a:srgbClr val="000000">
                      <a:alpha val="43137"/>
                    </a:srgbClr>
                  </a:outerShdw>
                </a:effectLst>
              </a:rPr>
              <a:t>Définition du mot « ordinateur »</a:t>
            </a:r>
          </a:p>
        </p:txBody>
      </p:sp>
      <p:sp>
        <p:nvSpPr>
          <p:cNvPr id="3" name="Espace réservé du contenu 2">
            <a:extLst>
              <a:ext uri="{FF2B5EF4-FFF2-40B4-BE49-F238E27FC236}">
                <a16:creationId xmlns:a16="http://schemas.microsoft.com/office/drawing/2014/main" id="{8EA582A7-60A9-4354-AFC0-BAAE031E2F2B}"/>
              </a:ext>
            </a:extLst>
          </p:cNvPr>
          <p:cNvSpPr>
            <a:spLocks noGrp="1"/>
          </p:cNvSpPr>
          <p:nvPr>
            <p:ph idx="1"/>
          </p:nvPr>
        </p:nvSpPr>
        <p:spPr>
          <a:xfrm>
            <a:off x="601532" y="1644968"/>
            <a:ext cx="10515600" cy="4351338"/>
          </a:xfrm>
        </p:spPr>
        <p:txBody>
          <a:bodyPr>
            <a:normAutofit/>
          </a:bodyPr>
          <a:lstStyle/>
          <a:p>
            <a:r>
              <a:rPr lang="fr-FR" sz="2000" dirty="0"/>
              <a:t>Le mot « ordinateur » fut introduit par </a:t>
            </a:r>
            <a:r>
              <a:rPr lang="fr-FR" sz="2000" dirty="0">
                <a:hlinkClick r:id="rId2" tooltip="IBM"/>
              </a:rPr>
              <a:t>IBM</a:t>
            </a:r>
            <a:r>
              <a:rPr lang="fr-FR" sz="2000" dirty="0"/>
              <a:t> France en 1955</a:t>
            </a:r>
            <a:r>
              <a:rPr lang="fr-FR" sz="2000" baseline="30000" dirty="0">
                <a:hlinkClick r:id="rId3"/>
              </a:rPr>
              <a:t>[1]</a:t>
            </a:r>
            <a:r>
              <a:rPr lang="fr-FR" sz="2000" baseline="30000" dirty="0"/>
              <a:t>,</a:t>
            </a:r>
            <a:r>
              <a:rPr lang="fr-FR" sz="2000" baseline="30000" dirty="0">
                <a:hlinkClick r:id="rId4"/>
              </a:rPr>
              <a:t>[2]</a:t>
            </a:r>
            <a:r>
              <a:rPr lang="fr-FR" sz="2000" dirty="0"/>
              <a:t> après que François Girard, alors responsable du service publicité de l'entreprise, eut l'idée de consulter son ancien professeur de lettres à Paris, </a:t>
            </a:r>
            <a:r>
              <a:rPr lang="fr-FR" sz="2000" dirty="0">
                <a:hlinkClick r:id="rId5" tooltip="Jacques Perret (philologue)"/>
              </a:rPr>
              <a:t>Jacques Perret</a:t>
            </a:r>
            <a:r>
              <a:rPr lang="fr-FR" sz="2000" dirty="0"/>
              <a:t>. Avec </a:t>
            </a:r>
            <a:r>
              <a:rPr lang="fr-FR" sz="2000" dirty="0">
                <a:hlinkClick r:id="rId6" tooltip="Christian de Waldner"/>
              </a:rPr>
              <a:t>Christian de </a:t>
            </a:r>
            <a:r>
              <a:rPr lang="fr-FR" sz="2000" dirty="0" err="1">
                <a:hlinkClick r:id="rId6" tooltip="Christian de Waldner"/>
              </a:rPr>
              <a:t>Waldner</a:t>
            </a:r>
            <a:r>
              <a:rPr lang="fr-FR" sz="2000" dirty="0"/>
              <a:t>, alors président d'IBM France, ils demandèrent au professeur Perret de suggérer un « nom français pour sa nouvelle machine électronique destinée au traitement de l'information (</a:t>
            </a:r>
            <a:r>
              <a:rPr lang="fr-FR" sz="2000" dirty="0">
                <a:hlinkClick r:id="rId7" tooltip="IBM 650"/>
              </a:rPr>
              <a:t>IBM 650</a:t>
            </a:r>
            <a:r>
              <a:rPr lang="fr-FR" sz="2000" dirty="0"/>
              <a:t>), en évitant d'utiliser la traduction littérale du mot anglais </a:t>
            </a:r>
            <a:r>
              <a:rPr lang="fr-FR" sz="2000" i="1" dirty="0"/>
              <a:t>computer</a:t>
            </a:r>
            <a:r>
              <a:rPr lang="fr-FR" sz="2000" dirty="0"/>
              <a:t> (« calculateur » ou « calculatrice »), qui était à cette époque plutôt réservé aux machines scientifiques</a:t>
            </a:r>
          </a:p>
        </p:txBody>
      </p:sp>
    </p:spTree>
    <p:extLst>
      <p:ext uri="{BB962C8B-B14F-4D97-AF65-F5344CB8AC3E}">
        <p14:creationId xmlns:p14="http://schemas.microsoft.com/office/powerpoint/2010/main" val="3291398004"/>
      </p:ext>
    </p:extLst>
  </p:cSld>
  <p:clrMapOvr>
    <a:masterClrMapping/>
  </p:clrMapOvr>
  <p:transition spd="slow">
    <p:comb/>
  </p:transition>
</p:sld>
</file>

<file path=ppt/theme/theme1.xml><?xml version="1.0" encoding="utf-8"?>
<a:theme xmlns:a="http://schemas.openxmlformats.org/drawingml/2006/main" name="Brin">
  <a:themeElements>
    <a:clrScheme name="Bri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184</TotalTime>
  <Words>1702</Words>
  <Application>Microsoft Office PowerPoint</Application>
  <PresentationFormat>Grand écran</PresentationFormat>
  <Paragraphs>80</Paragraphs>
  <Slides>18</Slides>
  <Notes>0</Notes>
  <HiddenSlides>1</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18</vt:i4>
      </vt:variant>
    </vt:vector>
  </HeadingPairs>
  <TitlesOfParts>
    <vt:vector size="22" baseType="lpstr">
      <vt:lpstr>Arial</vt:lpstr>
      <vt:lpstr>Century Gothic</vt:lpstr>
      <vt:lpstr>Wingdings 3</vt:lpstr>
      <vt:lpstr>Brin</vt:lpstr>
      <vt:lpstr>L’informatique (les ordinateurs)</vt:lpstr>
      <vt:lpstr>sommaire</vt:lpstr>
      <vt:lpstr>Explication avant de commencer</vt:lpstr>
      <vt:lpstr>De quoi est constitué un Ordinateur ?</vt:lpstr>
      <vt:lpstr>A quoi servent les Ordinateur ?</vt:lpstr>
      <vt:lpstr>Quand les ordinateur ont été crée ?</vt:lpstr>
      <vt:lpstr>Explication d’un ordinateur</vt:lpstr>
      <vt:lpstr>Explication d’un ordinateur (suite)</vt:lpstr>
      <vt:lpstr>Définition du mot « ordinateur »</vt:lpstr>
      <vt:lpstr>Comment fonctionne la connexion internet</vt:lpstr>
      <vt:lpstr>Etape de démarrage d’un ordinateur</vt:lpstr>
      <vt:lpstr>Quels sont les système d’exploitation </vt:lpstr>
      <vt:lpstr>Système d’exploitation (suite)</vt:lpstr>
      <vt:lpstr>Comment fonctionne les écran </vt:lpstr>
      <vt:lpstr>Quel est la différence entre un CRT (tube cathodique) et un écran plat</vt:lpstr>
      <vt:lpstr>Quelle sont les marque de d’ordinateur</vt:lpstr>
      <vt:lpstr>                               Fin</vt:lpstr>
      <vt:lpstr>https://opal.ma/blogs/infos/brancher-deux-ecrans-sur-un-pc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L’informatique</dc:title>
  <dc:creator>CARADEC LE HONSEC Mael</dc:creator>
  <cp:lastModifiedBy>CARADEC LE HONSEC Mael</cp:lastModifiedBy>
  <cp:revision>29</cp:revision>
  <dcterms:created xsi:type="dcterms:W3CDTF">2025-03-27T09:34:08Z</dcterms:created>
  <dcterms:modified xsi:type="dcterms:W3CDTF">2025-11-28T10:45:22Z</dcterms:modified>
</cp:coreProperties>
</file>